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106" d="100"/>
          <a:sy n="106" d="100"/>
        </p:scale>
        <p:origin x="786" y="9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81A0A-68F4-4EF2-90D0-3D54E7FC36E6}"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DF63C-13DC-42E1-BC4B-7EAEC617C73F}" type="slidenum">
              <a:rPr lang="en-US" smtClean="0"/>
              <a:t>‹#›</a:t>
            </a:fld>
            <a:endParaRPr lang="en-US"/>
          </a:p>
        </p:txBody>
      </p:sp>
    </p:spTree>
    <p:extLst>
      <p:ext uri="{BB962C8B-B14F-4D97-AF65-F5344CB8AC3E}">
        <p14:creationId xmlns:p14="http://schemas.microsoft.com/office/powerpoint/2010/main" val="157533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a:t>
            </a:fld>
            <a:endParaRPr lang="en-US"/>
          </a:p>
        </p:txBody>
      </p:sp>
    </p:spTree>
    <p:extLst>
      <p:ext uri="{BB962C8B-B14F-4D97-AF65-F5344CB8AC3E}">
        <p14:creationId xmlns:p14="http://schemas.microsoft.com/office/powerpoint/2010/main" val="242688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While Deus Ex is groundbreaking, its narrative loses cohesion in the latter half. Early missions allow for deep character interactions and emergent storytelling, but as the plot progresses, key conflicts become more direct, reducing the complexity that made the game’s first half so compelling.</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10</a:t>
            </a:fld>
            <a:endParaRPr lang="en-US"/>
          </a:p>
        </p:txBody>
      </p:sp>
    </p:spTree>
    <p:extLst>
      <p:ext uri="{BB962C8B-B14F-4D97-AF65-F5344CB8AC3E}">
        <p14:creationId xmlns:p14="http://schemas.microsoft.com/office/powerpoint/2010/main" val="38658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is not just a game about choice—it’s about the systems that shape those choices. Governments, corporations, and secret organizations manipulate events from the shadows. No faction can be fully trusted. Even gameplay reinforces this theme, with hidden layers in every mission and multiple ways to uncover the truth.</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11</a:t>
            </a:fld>
            <a:endParaRPr lang="en-US"/>
          </a:p>
        </p:txBody>
      </p:sp>
    </p:spTree>
    <p:extLst>
      <p:ext uri="{BB962C8B-B14F-4D97-AF65-F5344CB8AC3E}">
        <p14:creationId xmlns:p14="http://schemas.microsoft.com/office/powerpoint/2010/main" val="239487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JC’s confrontation with Gunther Hermann is one of the game’s most defining moments. Gunther, a relic of outdated technology, sees JC as a threat. When he corners JC, the player is given a choice: surrender or fight. But it’s an illusion—Gunther will always capture JC. The game, usually built on freedom, suddenly forces a moment of powerlessness.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12</a:t>
            </a:fld>
            <a:endParaRPr lang="en-US"/>
          </a:p>
        </p:txBody>
      </p:sp>
    </p:spTree>
    <p:extLst>
      <p:ext uri="{BB962C8B-B14F-4D97-AF65-F5344CB8AC3E}">
        <p14:creationId xmlns:p14="http://schemas.microsoft.com/office/powerpoint/2010/main" val="251003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While Deus Ex has inspired countless modern games, it was itself influenced by titles like </a:t>
            </a:r>
            <a:r>
              <a:rPr lang="en-US" sz="1800" dirty="0" err="1">
                <a:effectLst/>
                <a:latin typeface="Calibri" panose="020F0502020204030204" pitchFamily="34" charset="0"/>
                <a:ea typeface="Calibri" panose="020F0502020204030204" pitchFamily="34" charset="0"/>
              </a:rPr>
              <a:t>Suikoden</a:t>
            </a:r>
            <a:r>
              <a:rPr lang="en-US" sz="1800" dirty="0">
                <a:effectLst/>
                <a:latin typeface="Calibri" panose="020F0502020204030204" pitchFamily="34" charset="0"/>
                <a:ea typeface="Calibri" panose="020F0502020204030204" pitchFamily="34" charset="0"/>
              </a:rPr>
              <a:t>, System Shock, and </a:t>
            </a:r>
            <a:r>
              <a:rPr lang="en-US" sz="1800" dirty="0" err="1">
                <a:effectLst/>
                <a:latin typeface="Calibri" panose="020F0502020204030204" pitchFamily="34" charset="0"/>
                <a:ea typeface="Calibri" panose="020F0502020204030204" pitchFamily="34" charset="0"/>
              </a:rPr>
              <a:t>GoldenEye</a:t>
            </a:r>
            <a:r>
              <a:rPr lang="en-US" sz="1800" dirty="0">
                <a:effectLst/>
                <a:latin typeface="Calibri" panose="020F0502020204030204" pitchFamily="34" charset="0"/>
                <a:ea typeface="Calibri" panose="020F0502020204030204" pitchFamily="34" charset="0"/>
              </a:rPr>
              <a:t> 007. What it truly pioneered was emergent storytelling—where the player’s actions shape the narrative in meaningful ways. Few games have matched its depth.</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13</a:t>
            </a:fld>
            <a:endParaRPr lang="en-US"/>
          </a:p>
        </p:txBody>
      </p:sp>
    </p:spTree>
    <p:extLst>
      <p:ext uri="{BB962C8B-B14F-4D97-AF65-F5344CB8AC3E}">
        <p14:creationId xmlns:p14="http://schemas.microsoft.com/office/powerpoint/2010/main" val="102593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made eerie predictions about the future. It envisioned mass surveillance, corporate overreach, and global pandemics before these became everyday realities. Its warnings about unchecked power and technological control are more relevant now than ever.</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14</a:t>
            </a:fld>
            <a:endParaRPr lang="en-US"/>
          </a:p>
        </p:txBody>
      </p:sp>
    </p:spTree>
    <p:extLst>
      <p:ext uri="{BB962C8B-B14F-4D97-AF65-F5344CB8AC3E}">
        <p14:creationId xmlns:p14="http://schemas.microsoft.com/office/powerpoint/2010/main" val="250028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pPr>
            <a:r>
              <a:rPr lang="en-US" sz="1800" dirty="0">
                <a:effectLst/>
                <a:latin typeface="Calibri" panose="020F0502020204030204" pitchFamily="34" charset="0"/>
                <a:ea typeface="Calibri" panose="020F0502020204030204" pitchFamily="34" charset="0"/>
              </a:rPr>
              <a:t>In the final moments of Deus Ex, JC must make a choice:</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Merge with Helios AI for absolute control and efficiency.</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Join the Illuminati to allow an elite few to guide humanity.</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Destroy Majestic 12, returning power to the people but risking global chaos.</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Each ending reflects a real-world political ideology, leaving the player to define their vision for the future.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15</a:t>
            </a:fld>
            <a:endParaRPr lang="en-US"/>
          </a:p>
        </p:txBody>
      </p:sp>
    </p:spTree>
    <p:extLst>
      <p:ext uri="{BB962C8B-B14F-4D97-AF65-F5344CB8AC3E}">
        <p14:creationId xmlns:p14="http://schemas.microsoft.com/office/powerpoint/2010/main" val="35212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Helios ending is the most striking. JC fuses with the AI, creating a singular intelligence to govern the world. In the final moments, JC’s voice fades, merging into Helios, as the entity assures, “We will be watching.” Is this salvation or tyranny? The game never answers—it leaves that decision to the player.</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16</a:t>
            </a:fld>
            <a:endParaRPr lang="en-US"/>
          </a:p>
        </p:txBody>
      </p:sp>
    </p:spTree>
    <p:extLst>
      <p:ext uri="{BB962C8B-B14F-4D97-AF65-F5344CB8AC3E}">
        <p14:creationId xmlns:p14="http://schemas.microsoft.com/office/powerpoint/2010/main" val="420375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remains one of gaming’s most thought-provoking experiences. It challenges players to question power, freedom, and control. Few games ask: Who truly holds power in society? How much freedom should be sacrificed for security? What does it mean to be truly free?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17</a:t>
            </a:fld>
            <a:endParaRPr lang="en-US"/>
          </a:p>
        </p:txBody>
      </p:sp>
    </p:spTree>
    <p:extLst>
      <p:ext uri="{BB962C8B-B14F-4D97-AF65-F5344CB8AC3E}">
        <p14:creationId xmlns:p14="http://schemas.microsoft.com/office/powerpoint/2010/main" val="346978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pPr>
            <a:r>
              <a:rPr lang="en-US" sz="1800" dirty="0">
                <a:effectLst/>
                <a:latin typeface="Calibri" panose="020F0502020204030204" pitchFamily="34" charset="0"/>
                <a:ea typeface="Calibri" panose="020F0502020204030204" pitchFamily="34" charset="0"/>
              </a:rPr>
              <a:t>Deus Ex took bold risks. It tackled government overreach, corporate control, and mass surveillance at a time when these weren’t mainstream concerns. It wasn’t just a game—it was a challenge to its players to think critically about the world.</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18</a:t>
            </a:fld>
            <a:endParaRPr lang="en-US"/>
          </a:p>
        </p:txBody>
      </p:sp>
    </p:spTree>
    <p:extLst>
      <p:ext uri="{BB962C8B-B14F-4D97-AF65-F5344CB8AC3E}">
        <p14:creationId xmlns:p14="http://schemas.microsoft.com/office/powerpoint/2010/main" val="23975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Not all games that attempt to subvert expectations succeed. Take Spec Ops: The Line—a game that forced players into disturbing moral choices, making them question the glorification of war in shooters. Critically acclaimed but commercially underwhelming, it proved that risks don’t always translate to success.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19</a:t>
            </a:fld>
            <a:endParaRPr lang="en-US"/>
          </a:p>
        </p:txBody>
      </p:sp>
    </p:spTree>
    <p:extLst>
      <p:ext uri="{BB962C8B-B14F-4D97-AF65-F5344CB8AC3E}">
        <p14:creationId xmlns:p14="http://schemas.microsoft.com/office/powerpoint/2010/main" val="50792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is a game of secrets, power, and control. Blending first-person shooting, stealth, and dialogue-driven interactions, it immerses players in a cyberpunk world where every choice has weight. At the center of it all is JC Denton, a nano-augmented agent caught in a battle for the future of humanity.</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2</a:t>
            </a:fld>
            <a:endParaRPr lang="en-US"/>
          </a:p>
        </p:txBody>
      </p:sp>
    </p:spTree>
    <p:extLst>
      <p:ext uri="{BB962C8B-B14F-4D97-AF65-F5344CB8AC3E}">
        <p14:creationId xmlns:p14="http://schemas.microsoft.com/office/powerpoint/2010/main" val="319858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is more than just a game—it’s a statement on power, control, and free will. Its cyberpunk world doesn’t just predict the future; it reflects the choices we make today. Through deep player agency, a layered political narrative, and a prophetic vision of real-world issues, Deus Ex remains as relevant as ever.</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20</a:t>
            </a:fld>
            <a:endParaRPr lang="en-US"/>
          </a:p>
        </p:txBody>
      </p:sp>
    </p:spTree>
    <p:extLst>
      <p:ext uri="{BB962C8B-B14F-4D97-AF65-F5344CB8AC3E}">
        <p14:creationId xmlns:p14="http://schemas.microsoft.com/office/powerpoint/2010/main" val="3885057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challenged players to think critically, not just about the game, but about the world around them. More than two decades later, its questions remain just as urgent: Who should hold power? Can technology ever truly liberate us? And in the end, do we really have a choice?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21</a:t>
            </a:fld>
            <a:endParaRPr lang="en-US"/>
          </a:p>
        </p:txBody>
      </p:sp>
    </p:spTree>
    <p:extLst>
      <p:ext uri="{BB962C8B-B14F-4D97-AF65-F5344CB8AC3E}">
        <p14:creationId xmlns:p14="http://schemas.microsoft.com/office/powerpoint/2010/main" val="261176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JC’s mission begins with hunting down the NSF, a resistance group stealing shipments of the Gray Death cure. But as he digs deeper, he realizes that UNATCO, his employers, are not what they seem. The NSF are fighting for survival, and his brother Paul has already seen the truth—UNATCO serves a hidden agenda.</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3</a:t>
            </a:fld>
            <a:endParaRPr lang="en-US"/>
          </a:p>
        </p:txBody>
      </p:sp>
    </p:spTree>
    <p:extLst>
      <p:ext uri="{BB962C8B-B14F-4D97-AF65-F5344CB8AC3E}">
        <p14:creationId xmlns:p14="http://schemas.microsoft.com/office/powerpoint/2010/main" val="209004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JC Denton is more than just a protagonist—he is an avatar for the player’s choices. His nano-augmentations allow for multiple approaches to challenges, but his defining trait is his freedom of thought. His journey is shaped by the decisions of the player.</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4</a:t>
            </a:fld>
            <a:endParaRPr lang="en-US"/>
          </a:p>
        </p:txBody>
      </p:sp>
    </p:spTree>
    <p:extLst>
      <p:ext uri="{BB962C8B-B14F-4D97-AF65-F5344CB8AC3E}">
        <p14:creationId xmlns:p14="http://schemas.microsoft.com/office/powerpoint/2010/main" val="222703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Unlike many modern games that offer linear paths of choice, Deus Ex ensures that decisions have tangible consequences. Sparing an enemy may lead to unexpected alliances. A seemingly minor conversation can shift how events unfold later in the story. Every action shapes the world.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5</a:t>
            </a:fld>
            <a:endParaRPr lang="en-US"/>
          </a:p>
        </p:txBody>
      </p:sp>
    </p:spTree>
    <p:extLst>
      <p:ext uri="{BB962C8B-B14F-4D97-AF65-F5344CB8AC3E}">
        <p14:creationId xmlns:p14="http://schemas.microsoft.com/office/powerpoint/2010/main" val="18433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Every mission offers multiple solutions. Players can hack security systems, find hidden vents, bribe guards, or storm through with brute force. A locked door can be picked, blown open, or bypassed entirely. Deus Ex rewards creativity, making the player feel like a true agent in control of their own path.</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6</a:t>
            </a:fld>
            <a:endParaRPr lang="en-US"/>
          </a:p>
        </p:txBody>
      </p:sp>
    </p:spTree>
    <p:extLst>
      <p:ext uri="{BB962C8B-B14F-4D97-AF65-F5344CB8AC3E}">
        <p14:creationId xmlns:p14="http://schemas.microsoft.com/office/powerpoint/2010/main" val="392049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Deus Ex builds its world through environmental storytelling. Newspapers discuss political tensions. Emails reveal backroom dealings. Conversations between NPCs provide insights into the game's conspiracies. The world feels alive, and every piece of information matters.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7</a:t>
            </a:fld>
            <a:endParaRPr lang="en-US"/>
          </a:p>
        </p:txBody>
      </p:sp>
    </p:spTree>
    <p:extLst>
      <p:ext uri="{BB962C8B-B14F-4D97-AF65-F5344CB8AC3E}">
        <p14:creationId xmlns:p14="http://schemas.microsoft.com/office/powerpoint/2010/main" val="244645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pPr>
            <a:r>
              <a:rPr lang="en-US" sz="1800" dirty="0">
                <a:effectLst/>
                <a:latin typeface="Calibri" panose="020F0502020204030204" pitchFamily="34" charset="0"/>
                <a:ea typeface="Calibri" panose="020F0502020204030204" pitchFamily="34" charset="0"/>
              </a:rPr>
              <a:t>"The individual desires judgment. Without that desire, the cohesion of groups is impossible, and so is civilization."</a:t>
            </a:r>
            <a:endParaRPr lang="en-US" sz="1800" dirty="0">
              <a:effectLst/>
              <a:latin typeface="Arial" panose="020B0604020202020204" pitchFamily="34" charset="0"/>
              <a:ea typeface="Arial" panose="020B0604020202020204" pitchFamily="34" charset="0"/>
            </a:endParaRPr>
          </a:p>
          <a:p>
            <a:pPr marL="0" marR="0">
              <a:lnSpc>
                <a:spcPct val="115000"/>
              </a:lnSpc>
            </a:pPr>
            <a:r>
              <a:rPr lang="en-US" sz="1800" dirty="0">
                <a:effectLst/>
                <a:latin typeface="Calibri" panose="020F0502020204030204" pitchFamily="34" charset="0"/>
                <a:ea typeface="Calibri" panose="020F0502020204030204" pitchFamily="34" charset="0"/>
              </a:rPr>
              <a:t>This quote from Morpheus, an AI, forces players to confront the central question of the game: Do people truly want freedom, or do they need structure and control to function as a society?</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8</a:t>
            </a:fld>
            <a:endParaRPr lang="en-US"/>
          </a:p>
        </p:txBody>
      </p:sp>
    </p:spTree>
    <p:extLst>
      <p:ext uri="{BB962C8B-B14F-4D97-AF65-F5344CB8AC3E}">
        <p14:creationId xmlns:p14="http://schemas.microsoft.com/office/powerpoint/2010/main" val="209821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One of the most powerful moments in Deus Ex occurs in Paul Denton’s apartment. The game never tells the player they can save Paul—many assume fleeing is the only option. But those who stand their ground and fight can change the course of the story entirely, proving that even in a game, free will can challenge fate.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BDF63C-13DC-42E1-BC4B-7EAEC617C73F}" type="slidenum">
              <a:rPr lang="en-US" smtClean="0"/>
              <a:t>9</a:t>
            </a:fld>
            <a:endParaRPr lang="en-US"/>
          </a:p>
        </p:txBody>
      </p:sp>
    </p:spTree>
    <p:extLst>
      <p:ext uri="{BB962C8B-B14F-4D97-AF65-F5344CB8AC3E}">
        <p14:creationId xmlns:p14="http://schemas.microsoft.com/office/powerpoint/2010/main" val="232314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C929-36C9-6CFF-4E0B-DCAB1D7D0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E7A657-C6C8-24B8-ADED-6A3491EFF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D0DF20-5667-F925-58EF-F5BED5E4AE5E}"/>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5" name="Footer Placeholder 4">
            <a:extLst>
              <a:ext uri="{FF2B5EF4-FFF2-40B4-BE49-F238E27FC236}">
                <a16:creationId xmlns:a16="http://schemas.microsoft.com/office/drawing/2014/main" id="{39B6E9FB-F80A-AE1A-14D7-BF317B157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8EABB-8CB8-188F-0B44-8AB3E42C5B8C}"/>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92688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BE61-C31E-66CC-5C99-0CCEF399E0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53C71-DB35-224F-5ECF-3DC0F17C4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40574-A589-E5D6-FDBB-E50CE99D379D}"/>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5" name="Footer Placeholder 4">
            <a:extLst>
              <a:ext uri="{FF2B5EF4-FFF2-40B4-BE49-F238E27FC236}">
                <a16:creationId xmlns:a16="http://schemas.microsoft.com/office/drawing/2014/main" id="{6E781415-64EE-AD67-3672-A78EB157F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1D389-CC78-C3B4-5130-B4445EA9CA07}"/>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246025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233DA-A891-81A9-3D0C-86BF2F2F17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5BD1F0-2FA2-DB5B-5E5F-3CD7DC0A01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F4E97-DC02-004F-E2CB-00A4EBAD4F34}"/>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5" name="Footer Placeholder 4">
            <a:extLst>
              <a:ext uri="{FF2B5EF4-FFF2-40B4-BE49-F238E27FC236}">
                <a16:creationId xmlns:a16="http://schemas.microsoft.com/office/drawing/2014/main" id="{7E3F39BC-A9F5-04E9-3EFB-FA6472EF2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0D5F4-610A-C083-6419-8524E3DAF7EE}"/>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102546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737E-B4D8-9C8E-4396-D3D0BA7E4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990CE-07D6-6B49-66B0-AD3269D2B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7A3E6-773C-8303-EB62-CB452B0A3BFD}"/>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5" name="Footer Placeholder 4">
            <a:extLst>
              <a:ext uri="{FF2B5EF4-FFF2-40B4-BE49-F238E27FC236}">
                <a16:creationId xmlns:a16="http://schemas.microsoft.com/office/drawing/2014/main" id="{B403773D-E5BB-494A-6238-9BF45C7B4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5A920-48AC-1728-AAB7-63156DB8C4DA}"/>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239194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2CC3-91BD-4F42-A789-E794D3E2FB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73F56-29A9-F3EC-930E-0CC171D337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7E10E-C350-C91A-D9AD-03BE8883FDCE}"/>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5" name="Footer Placeholder 4">
            <a:extLst>
              <a:ext uri="{FF2B5EF4-FFF2-40B4-BE49-F238E27FC236}">
                <a16:creationId xmlns:a16="http://schemas.microsoft.com/office/drawing/2014/main" id="{78F89204-B0EC-1BBD-0504-CFD56E76D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7A1E2-D1A5-5BC0-223C-9742627D6D20}"/>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40850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0EFD-1746-CDCB-27E3-E756631057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C34EE-E4A0-2433-78AA-A08C3D478B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9D2DC-4307-FFF0-0B78-FAB38E3359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2D520-C660-AF3A-A9B0-522ADF8CC7E3}"/>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6" name="Footer Placeholder 5">
            <a:extLst>
              <a:ext uri="{FF2B5EF4-FFF2-40B4-BE49-F238E27FC236}">
                <a16:creationId xmlns:a16="http://schemas.microsoft.com/office/drawing/2014/main" id="{157EBD72-673D-B5FC-F0EE-EED74EF04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5EF93-9FF5-9F5E-3019-9E8383713C0D}"/>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29289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A3E4-16FC-1E71-F9F8-C87C4465F5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07E3A5-DDF0-8552-E012-C69226CBE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67874D-B3BC-6783-6AAC-568FAE6CD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1784F7-ADE4-5390-7C62-F128DFA54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604AB-E065-05BC-CECF-C05C91B379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3B705-D0D1-37FD-DFC3-8A34C6ADCD5C}"/>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8" name="Footer Placeholder 7">
            <a:extLst>
              <a:ext uri="{FF2B5EF4-FFF2-40B4-BE49-F238E27FC236}">
                <a16:creationId xmlns:a16="http://schemas.microsoft.com/office/drawing/2014/main" id="{03E1AAD6-07F7-557D-795E-890EDF054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319345-32A3-E8AE-265D-3DE3FC24270F}"/>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182274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F293-5317-F9D2-6004-B8E5B0D274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5D55A1-A4C2-45BA-4605-AF05FE287CD3}"/>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4" name="Footer Placeholder 3">
            <a:extLst>
              <a:ext uri="{FF2B5EF4-FFF2-40B4-BE49-F238E27FC236}">
                <a16:creationId xmlns:a16="http://schemas.microsoft.com/office/drawing/2014/main" id="{B0FC7641-5EAC-3233-8948-F99163B6A9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306C5B-285C-40A8-D8F1-5780BF01802E}"/>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360343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38D2A9-2F50-0E71-B7F4-8C2000D3B4B9}"/>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3" name="Footer Placeholder 2">
            <a:extLst>
              <a:ext uri="{FF2B5EF4-FFF2-40B4-BE49-F238E27FC236}">
                <a16:creationId xmlns:a16="http://schemas.microsoft.com/office/drawing/2014/main" id="{0500CBAD-EE25-8766-4FCB-54721D8315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E3077F-608F-C477-9377-D8B31FAD99CF}"/>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340809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BE1D-43FF-FA4F-A587-6226E2182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705379-EF3D-D544-4678-2FBB4BDF5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16642-1B22-8B5D-11C9-23EB4CFD0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28C7E-B92C-5B28-2B88-91223575BFAF}"/>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6" name="Footer Placeholder 5">
            <a:extLst>
              <a:ext uri="{FF2B5EF4-FFF2-40B4-BE49-F238E27FC236}">
                <a16:creationId xmlns:a16="http://schemas.microsoft.com/office/drawing/2014/main" id="{C8FFCA3B-55B4-5955-2B21-8B1422004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BCA08-573A-D5A7-7093-0AD87AA44D1B}"/>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120994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DADE-BED9-3AC4-9EFE-AE598EDEB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8BB5B2-8B67-B6B1-B699-6B8179D1F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28C5E3-79F2-2EC1-B09C-DA0F41A86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D6691-0D9A-2690-E4EE-3DDF4661C918}"/>
              </a:ext>
            </a:extLst>
          </p:cNvPr>
          <p:cNvSpPr>
            <a:spLocks noGrp="1"/>
          </p:cNvSpPr>
          <p:nvPr>
            <p:ph type="dt" sz="half" idx="10"/>
          </p:nvPr>
        </p:nvSpPr>
        <p:spPr/>
        <p:txBody>
          <a:bodyPr/>
          <a:lstStyle/>
          <a:p>
            <a:fld id="{A69F679B-9A70-43CA-8A7D-83D8E7B669AC}" type="datetimeFigureOut">
              <a:rPr lang="en-US" smtClean="0"/>
              <a:t>10/28/2025</a:t>
            </a:fld>
            <a:endParaRPr lang="en-US"/>
          </a:p>
        </p:txBody>
      </p:sp>
      <p:sp>
        <p:nvSpPr>
          <p:cNvPr id="6" name="Footer Placeholder 5">
            <a:extLst>
              <a:ext uri="{FF2B5EF4-FFF2-40B4-BE49-F238E27FC236}">
                <a16:creationId xmlns:a16="http://schemas.microsoft.com/office/drawing/2014/main" id="{588290EA-2B86-5BEE-8923-2C06E0D2A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EAC52-3909-21F2-1A94-B156B79106DE}"/>
              </a:ext>
            </a:extLst>
          </p:cNvPr>
          <p:cNvSpPr>
            <a:spLocks noGrp="1"/>
          </p:cNvSpPr>
          <p:nvPr>
            <p:ph type="sldNum" sz="quarter" idx="12"/>
          </p:nvPr>
        </p:nvSpPr>
        <p:spPr/>
        <p:txBody>
          <a:bodyPr/>
          <a:lstStyle/>
          <a:p>
            <a:fld id="{2A139E76-8F43-47A6-9107-DAAE66EB1401}" type="slidenum">
              <a:rPr lang="en-US" smtClean="0"/>
              <a:t>‹#›</a:t>
            </a:fld>
            <a:endParaRPr lang="en-US"/>
          </a:p>
        </p:txBody>
      </p:sp>
    </p:spTree>
    <p:extLst>
      <p:ext uri="{BB962C8B-B14F-4D97-AF65-F5344CB8AC3E}">
        <p14:creationId xmlns:p14="http://schemas.microsoft.com/office/powerpoint/2010/main" val="305083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35871-8A55-EAD2-3DB9-D9FA613F5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6E9BDB-F5C0-F5FB-7648-9CE7250DD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44A08-57E0-7407-B6C2-2CFEE84E6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9F679B-9A70-43CA-8A7D-83D8E7B669AC}" type="datetimeFigureOut">
              <a:rPr lang="en-US" smtClean="0"/>
              <a:t>10/28/2025</a:t>
            </a:fld>
            <a:endParaRPr lang="en-US"/>
          </a:p>
        </p:txBody>
      </p:sp>
      <p:sp>
        <p:nvSpPr>
          <p:cNvPr id="5" name="Footer Placeholder 4">
            <a:extLst>
              <a:ext uri="{FF2B5EF4-FFF2-40B4-BE49-F238E27FC236}">
                <a16:creationId xmlns:a16="http://schemas.microsoft.com/office/drawing/2014/main" id="{67A57C86-FF2C-526C-43F6-578BAC42B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2D8B3A-2BEC-C563-DEB3-F4FF80B56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139E76-8F43-47A6-9107-DAAE66EB1401}" type="slidenum">
              <a:rPr lang="en-US" smtClean="0"/>
              <a:t>‹#›</a:t>
            </a:fld>
            <a:endParaRPr lang="en-US"/>
          </a:p>
        </p:txBody>
      </p:sp>
    </p:spTree>
    <p:extLst>
      <p:ext uri="{BB962C8B-B14F-4D97-AF65-F5344CB8AC3E}">
        <p14:creationId xmlns:p14="http://schemas.microsoft.com/office/powerpoint/2010/main" val="186629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280C2-A26E-A20B-CE33-DD27F3E7CA21}"/>
              </a:ext>
            </a:extLst>
          </p:cNvPr>
          <p:cNvSpPr>
            <a:spLocks noGrp="1"/>
          </p:cNvSpPr>
          <p:nvPr>
            <p:ph type="ctrTitle"/>
          </p:nvPr>
        </p:nvSpPr>
        <p:spPr>
          <a:xfrm>
            <a:off x="6367461" y="728664"/>
            <a:ext cx="5347723" cy="3463090"/>
          </a:xfrm>
          <a:noFill/>
        </p:spPr>
        <p:txBody>
          <a:bodyPr>
            <a:normAutofit/>
          </a:bodyPr>
          <a:lstStyle/>
          <a:p>
            <a:pPr algn="l"/>
            <a:r>
              <a:rPr lang="en-US" sz="5200" dirty="0"/>
              <a:t>Narrative Analysis – Deus Ex</a:t>
            </a:r>
          </a:p>
        </p:txBody>
      </p:sp>
      <p:pic>
        <p:nvPicPr>
          <p:cNvPr id="1026" name="Picture 2" descr="Deus Ex (Video Game) - TV Tropes">
            <a:extLst>
              <a:ext uri="{FF2B5EF4-FFF2-40B4-BE49-F238E27FC236}">
                <a16:creationId xmlns:a16="http://schemas.microsoft.com/office/drawing/2014/main" id="{1D450F10-9DAA-5ED6-11E5-D474D5368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72" r="-1" b="-1"/>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88350"/>
      </p:ext>
    </p:extLst>
  </p:cSld>
  <p:clrMapOvr>
    <a:masterClrMapping/>
  </p:clrMapOvr>
  <mc:AlternateContent xmlns:mc="http://schemas.openxmlformats.org/markup-compatibility/2006" xmlns:p14="http://schemas.microsoft.com/office/powerpoint/2010/main">
    <mc:Choice Requires="p14">
      <p:transition spd="slow" p14:dur="2000" advTm="13552"/>
    </mc:Choice>
    <mc:Fallback xmlns="">
      <p:transition spd="slow" advTm="135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A19F7-F2FC-17EA-6A84-C05BF9ED2875}"/>
              </a:ext>
            </a:extLst>
          </p:cNvPr>
          <p:cNvSpPr>
            <a:spLocks noGrp="1"/>
          </p:cNvSpPr>
          <p:nvPr>
            <p:ph type="title"/>
          </p:nvPr>
        </p:nvSpPr>
        <p:spPr>
          <a:xfrm>
            <a:off x="1043631" y="873940"/>
            <a:ext cx="4928291" cy="1035781"/>
          </a:xfrm>
        </p:spPr>
        <p:txBody>
          <a:bodyPr anchor="ctr">
            <a:normAutofit/>
          </a:bodyPr>
          <a:lstStyle/>
          <a:p>
            <a:r>
              <a:rPr lang="en-US" sz="3600"/>
              <a:t>The Weakest Element</a:t>
            </a:r>
          </a:p>
        </p:txBody>
      </p:sp>
      <p:sp>
        <p:nvSpPr>
          <p:cNvPr id="3" name="Content Placeholder 2">
            <a:extLst>
              <a:ext uri="{FF2B5EF4-FFF2-40B4-BE49-F238E27FC236}">
                <a16:creationId xmlns:a16="http://schemas.microsoft.com/office/drawing/2014/main" id="{5D211B97-3F18-157C-5C05-FFF18FD16912}"/>
              </a:ext>
            </a:extLst>
          </p:cNvPr>
          <p:cNvSpPr>
            <a:spLocks noGrp="1"/>
          </p:cNvSpPr>
          <p:nvPr>
            <p:ph idx="1"/>
          </p:nvPr>
        </p:nvSpPr>
        <p:spPr>
          <a:xfrm>
            <a:off x="1045029" y="2524721"/>
            <a:ext cx="4991629" cy="3677123"/>
          </a:xfrm>
        </p:spPr>
        <p:txBody>
          <a:bodyPr anchor="ctr">
            <a:normAutofit/>
          </a:bodyPr>
          <a:lstStyle/>
          <a:p>
            <a:r>
              <a:rPr lang="en-US" sz="1800"/>
              <a:t>As groundbreaking as </a:t>
            </a:r>
            <a:r>
              <a:rPr lang="en-US" sz="1800" i="1"/>
              <a:t>Deus Ex</a:t>
            </a:r>
            <a:r>
              <a:rPr lang="en-US" sz="1800"/>
              <a:t> is, its narrative loses some cohesion in the latter half of the game. Early missions allow for deep character interactions, layered conspiracies, and emergent storytelling, but as the story progresses, key narrative beats become more rigid. The tension built around organizations like UNATCO and Majestic 12 gives way to more direct conflicts with less nuance. </a:t>
            </a:r>
          </a:p>
        </p:txBody>
      </p:sp>
      <p:pic>
        <p:nvPicPr>
          <p:cNvPr id="5" name="Picture 4">
            <a:extLst>
              <a:ext uri="{FF2B5EF4-FFF2-40B4-BE49-F238E27FC236}">
                <a16:creationId xmlns:a16="http://schemas.microsoft.com/office/drawing/2014/main" id="{CF1D5CE1-56B4-8092-2AB4-A59812B66131}"/>
              </a:ext>
            </a:extLst>
          </p:cNvPr>
          <p:cNvPicPr>
            <a:picLocks noChangeAspect="1"/>
          </p:cNvPicPr>
          <p:nvPr/>
        </p:nvPicPr>
        <p:blipFill>
          <a:blip r:embed="rId3"/>
          <a:srcRect l="16370" r="24658" b="-2"/>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098960"/>
      </p:ext>
    </p:extLst>
  </p:cSld>
  <p:clrMapOvr>
    <a:masterClrMapping/>
  </p:clrMapOvr>
  <mc:AlternateContent xmlns:mc="http://schemas.openxmlformats.org/markup-compatibility/2006" xmlns:p14="http://schemas.microsoft.com/office/powerpoint/2010/main">
    <mc:Choice Requires="p14">
      <p:transition spd="slow" p14:dur="2000" advTm="15191"/>
    </mc:Choice>
    <mc:Fallback xmlns="">
      <p:transition spd="slow" advTm="151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2F8A1-FA51-8B71-60C6-3F0AAE013A82}"/>
              </a:ext>
            </a:extLst>
          </p:cNvPr>
          <p:cNvSpPr>
            <a:spLocks noGrp="1"/>
          </p:cNvSpPr>
          <p:nvPr>
            <p:ph type="title"/>
          </p:nvPr>
        </p:nvSpPr>
        <p:spPr>
          <a:xfrm>
            <a:off x="589560" y="856180"/>
            <a:ext cx="4560584" cy="1128068"/>
          </a:xfrm>
        </p:spPr>
        <p:txBody>
          <a:bodyPr anchor="ctr">
            <a:normAutofit/>
          </a:bodyPr>
          <a:lstStyle/>
          <a:p>
            <a:r>
              <a:rPr lang="en-US" sz="2500"/>
              <a:t>The Strongest Element: A Narrative of Paranoia and Control</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7C19C-486E-0A56-9330-85E94BD966B6}"/>
              </a:ext>
            </a:extLst>
          </p:cNvPr>
          <p:cNvSpPr>
            <a:spLocks noGrp="1"/>
          </p:cNvSpPr>
          <p:nvPr>
            <p:ph idx="1"/>
          </p:nvPr>
        </p:nvSpPr>
        <p:spPr>
          <a:xfrm>
            <a:off x="590719" y="2330505"/>
            <a:ext cx="4559425" cy="3979585"/>
          </a:xfrm>
        </p:spPr>
        <p:txBody>
          <a:bodyPr anchor="ctr">
            <a:normAutofit/>
          </a:bodyPr>
          <a:lstStyle/>
          <a:p>
            <a:pPr marL="0" indent="0">
              <a:buNone/>
            </a:pPr>
            <a:r>
              <a:rPr lang="en-US" sz="1900"/>
              <a:t>At its core, </a:t>
            </a:r>
            <a:r>
              <a:rPr lang="en-US" sz="1900" i="1"/>
              <a:t>Deus Ex</a:t>
            </a:r>
            <a:r>
              <a:rPr lang="en-US" sz="1900"/>
              <a:t> isn’t just a game about player choice, it’s a game about how systems shape those choices. The world of </a:t>
            </a:r>
            <a:r>
              <a:rPr lang="en-US" sz="1900" i="1"/>
              <a:t>Deus Ex</a:t>
            </a:r>
            <a:r>
              <a:rPr lang="en-US" sz="1900"/>
              <a:t> is a web of conspiracies, where every faction operates in secrecy, manipulating events from the shadows. </a:t>
            </a:r>
          </a:p>
          <a:p>
            <a:pPr marL="0" indent="0">
              <a:buNone/>
            </a:pPr>
            <a:endParaRPr lang="en-US" sz="1900"/>
          </a:p>
          <a:p>
            <a:pPr marL="0" indent="0">
              <a:buNone/>
            </a:pPr>
            <a:r>
              <a:rPr lang="en-US" sz="1900"/>
              <a:t>Governments, corporations, and clandestine organizations all fight for control, but none can be fully trusted. This theme of manipulation extends beyond just the plot, it affects gameplay, as every mission has hidden layers.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E8ED2C-4589-B967-69A0-22B71559DDC2}"/>
              </a:ext>
            </a:extLst>
          </p:cNvPr>
          <p:cNvPicPr>
            <a:picLocks noChangeAspect="1"/>
          </p:cNvPicPr>
          <p:nvPr/>
        </p:nvPicPr>
        <p:blipFill>
          <a:blip r:embed="rId3"/>
          <a:srcRect r="-3" b="20751"/>
          <a:stretch/>
        </p:blipFill>
        <p:spPr>
          <a:xfrm>
            <a:off x="5977788" y="799352"/>
            <a:ext cx="5425410" cy="5259296"/>
          </a:xfrm>
          <a:prstGeom prst="rect">
            <a:avLst/>
          </a:prstGeom>
        </p:spPr>
      </p:pic>
    </p:spTree>
    <p:extLst>
      <p:ext uri="{BB962C8B-B14F-4D97-AF65-F5344CB8AC3E}">
        <p14:creationId xmlns:p14="http://schemas.microsoft.com/office/powerpoint/2010/main" val="3198300239"/>
      </p:ext>
    </p:extLst>
  </p:cSld>
  <p:clrMapOvr>
    <a:masterClrMapping/>
  </p:clrMapOvr>
  <mc:AlternateContent xmlns:mc="http://schemas.openxmlformats.org/markup-compatibility/2006" xmlns:p14="http://schemas.microsoft.com/office/powerpoint/2010/main">
    <mc:Choice Requires="p14">
      <p:transition spd="slow" p14:dur="2000" advTm="14969"/>
    </mc:Choice>
    <mc:Fallback xmlns="">
      <p:transition spd="slow" advTm="1496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DCAC6-3A37-059C-08B0-5502A88097CC}"/>
              </a:ext>
            </a:extLst>
          </p:cNvPr>
          <p:cNvSpPr>
            <a:spLocks noGrp="1"/>
          </p:cNvSpPr>
          <p:nvPr>
            <p:ph type="title"/>
          </p:nvPr>
        </p:nvSpPr>
        <p:spPr>
          <a:xfrm>
            <a:off x="793662" y="386930"/>
            <a:ext cx="10066122" cy="1298448"/>
          </a:xfrm>
        </p:spPr>
        <p:txBody>
          <a:bodyPr anchor="b">
            <a:normAutofit/>
          </a:bodyPr>
          <a:lstStyle/>
          <a:p>
            <a:r>
              <a:rPr lang="en-US" sz="4100"/>
              <a:t>The Gunther Hermann Confrontation: The Illusion of Choice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B2B9DE-0835-A56F-2585-A0E1976FB9F6}"/>
              </a:ext>
            </a:extLst>
          </p:cNvPr>
          <p:cNvSpPr>
            <a:spLocks noGrp="1"/>
          </p:cNvSpPr>
          <p:nvPr>
            <p:ph idx="1"/>
          </p:nvPr>
        </p:nvSpPr>
        <p:spPr>
          <a:xfrm>
            <a:off x="793661" y="2599509"/>
            <a:ext cx="4530898" cy="3639450"/>
          </a:xfrm>
        </p:spPr>
        <p:txBody>
          <a:bodyPr anchor="ctr">
            <a:normAutofit/>
          </a:bodyPr>
          <a:lstStyle/>
          <a:p>
            <a:pPr marL="0" indent="0">
              <a:buNone/>
            </a:pPr>
            <a:r>
              <a:rPr lang="en-US" sz="1700"/>
              <a:t>One of the most defining moments in </a:t>
            </a:r>
            <a:r>
              <a:rPr lang="en-US" sz="1700" i="1"/>
              <a:t>Deus Ex</a:t>
            </a:r>
            <a:r>
              <a:rPr lang="en-US" sz="1700"/>
              <a:t> is JC’s confrontation with Gunther Hermann after betraying UNATCO. Gunther, an older, mechanically-augmented agent, represents the old world of cyborg enhancements, one rapidly becoming obsolete in the face of JC’s nano-augmentation. When Gunther finally corners JC, the player is given a choice: surrender or fight. But this choice is an illusion. No matter what the player does, Gunther will capture JC, turning what should be an intense, climactic moment into a scripted inevitability. </a:t>
            </a:r>
          </a:p>
        </p:txBody>
      </p:sp>
      <p:pic>
        <p:nvPicPr>
          <p:cNvPr id="5" name="Picture 4">
            <a:extLst>
              <a:ext uri="{FF2B5EF4-FFF2-40B4-BE49-F238E27FC236}">
                <a16:creationId xmlns:a16="http://schemas.microsoft.com/office/drawing/2014/main" id="{80C9DFB2-F503-DC30-8931-ABC2CB89476E}"/>
              </a:ext>
            </a:extLst>
          </p:cNvPr>
          <p:cNvPicPr>
            <a:picLocks noChangeAspect="1"/>
          </p:cNvPicPr>
          <p:nvPr/>
        </p:nvPicPr>
        <p:blipFill>
          <a:blip r:embed="rId3"/>
          <a:stretch>
            <a:fillRect/>
          </a:stretch>
        </p:blipFill>
        <p:spPr>
          <a:xfrm>
            <a:off x="5911532" y="2487277"/>
            <a:ext cx="5150277" cy="3708199"/>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024920"/>
      </p:ext>
    </p:extLst>
  </p:cSld>
  <p:clrMapOvr>
    <a:masterClrMapping/>
  </p:clrMapOvr>
  <mc:AlternateContent xmlns:mc="http://schemas.openxmlformats.org/markup-compatibility/2006" xmlns:p14="http://schemas.microsoft.com/office/powerpoint/2010/main">
    <mc:Choice Requires="p14">
      <p:transition spd="slow" p14:dur="2000" advTm="21061"/>
    </mc:Choice>
    <mc:Fallback xmlns="">
      <p:transition spd="slow" advTm="210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E1809-34CF-875B-1D30-DC4DCF8ADE22}"/>
              </a:ext>
            </a:extLst>
          </p:cNvPr>
          <p:cNvSpPr>
            <a:spLocks noGrp="1"/>
          </p:cNvSpPr>
          <p:nvPr>
            <p:ph type="title"/>
          </p:nvPr>
        </p:nvSpPr>
        <p:spPr>
          <a:xfrm>
            <a:off x="517889" y="4883544"/>
            <a:ext cx="3876086" cy="1556907"/>
          </a:xfrm>
        </p:spPr>
        <p:txBody>
          <a:bodyPr anchor="ctr">
            <a:normAutofit/>
          </a:bodyPr>
          <a:lstStyle/>
          <a:p>
            <a:r>
              <a:rPr lang="en-US" sz="3200"/>
              <a:t>The Legacy of </a:t>
            </a:r>
            <a:r>
              <a:rPr lang="en-US" sz="3200" i="1"/>
              <a:t>Deus Ex</a:t>
            </a:r>
            <a:endParaRPr lang="en-US" sz="3200"/>
          </a:p>
        </p:txBody>
      </p:sp>
      <p:sp>
        <p:nvSpPr>
          <p:cNvPr id="1033" name="Rectangle 103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us Ex's Legacy Lives On, Despite Its Rocky Development History">
            <a:extLst>
              <a:ext uri="{FF2B5EF4-FFF2-40B4-BE49-F238E27FC236}">
                <a16:creationId xmlns:a16="http://schemas.microsoft.com/office/drawing/2014/main" id="{9B206FC4-EACF-74FB-9056-31FBE0D0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49" b="20448"/>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39C611-C995-EACA-E547-591FED33AA5D}"/>
              </a:ext>
            </a:extLst>
          </p:cNvPr>
          <p:cNvSpPr>
            <a:spLocks noGrp="1"/>
          </p:cNvSpPr>
          <p:nvPr>
            <p:ph idx="1"/>
          </p:nvPr>
        </p:nvSpPr>
        <p:spPr>
          <a:xfrm>
            <a:off x="5162719" y="4883544"/>
            <a:ext cx="6586915" cy="1556907"/>
          </a:xfrm>
        </p:spPr>
        <p:txBody>
          <a:bodyPr anchor="ctr">
            <a:normAutofit/>
          </a:bodyPr>
          <a:lstStyle/>
          <a:p>
            <a:pPr marL="0" indent="0">
              <a:buNone/>
            </a:pPr>
            <a:r>
              <a:rPr lang="en-US" sz="1100"/>
              <a:t>While </a:t>
            </a:r>
            <a:r>
              <a:rPr lang="en-US" sz="1100" i="1"/>
              <a:t>Deus Ex</a:t>
            </a:r>
            <a:r>
              <a:rPr lang="en-US" sz="1100"/>
              <a:t> has influenced countless modern games, its own inspirations run deep. Its branching narrative owes a debt to </a:t>
            </a:r>
            <a:r>
              <a:rPr lang="en-US" sz="1100" i="1"/>
              <a:t>Suikoden</a:t>
            </a:r>
            <a:r>
              <a:rPr lang="en-US" sz="1100"/>
              <a:t>, its immersive world-building draws from </a:t>
            </a:r>
            <a:r>
              <a:rPr lang="en-US" sz="1100" i="1"/>
              <a:t>System Shock</a:t>
            </a:r>
            <a:r>
              <a:rPr lang="en-US" sz="1100"/>
              <a:t>, and its blend of stealth and action echoes </a:t>
            </a:r>
            <a:r>
              <a:rPr lang="en-US" sz="1100" i="1"/>
              <a:t>GoldenEye 007</a:t>
            </a:r>
            <a:r>
              <a:rPr lang="en-US" sz="1100"/>
              <a:t>. However, what </a:t>
            </a:r>
            <a:r>
              <a:rPr lang="en-US" sz="1100" i="1"/>
              <a:t>Deus Ex</a:t>
            </a:r>
            <a:r>
              <a:rPr lang="en-US" sz="1100"/>
              <a:t> truly pioneered was its commitment to emergent storytelling—where the player’s actions shape the story in ways both big and small. Future titles like </a:t>
            </a:r>
            <a:r>
              <a:rPr lang="en-US" sz="1100" i="1"/>
              <a:t>BioShock</a:t>
            </a:r>
            <a:r>
              <a:rPr lang="en-US" sz="1100"/>
              <a:t>, </a:t>
            </a:r>
            <a:r>
              <a:rPr lang="en-US" sz="1100" i="1"/>
              <a:t>Dishonored</a:t>
            </a:r>
            <a:r>
              <a:rPr lang="en-US" sz="1100"/>
              <a:t>, and </a:t>
            </a:r>
            <a:r>
              <a:rPr lang="en-US" sz="1100" i="1"/>
              <a:t>Prey (2017)</a:t>
            </a:r>
            <a:r>
              <a:rPr lang="en-US" sz="1100"/>
              <a:t> built on this foundation, but few have matched the sheer depth of </a:t>
            </a:r>
            <a:r>
              <a:rPr lang="en-US" sz="1100" i="1"/>
              <a:t>Deus Ex</a:t>
            </a:r>
            <a:r>
              <a:rPr lang="en-US" sz="1100"/>
              <a:t>’s interwoven conspiracies. Its impact is not just on gaming mechanics but on how games can tell stories—ones where players aren’t just observers but active participants.</a:t>
            </a:r>
          </a:p>
        </p:txBody>
      </p:sp>
    </p:spTree>
    <p:extLst>
      <p:ext uri="{BB962C8B-B14F-4D97-AF65-F5344CB8AC3E}">
        <p14:creationId xmlns:p14="http://schemas.microsoft.com/office/powerpoint/2010/main" val="2272060899"/>
      </p:ext>
    </p:extLst>
  </p:cSld>
  <p:clrMapOvr>
    <a:masterClrMapping/>
  </p:clrMapOvr>
  <mc:AlternateContent xmlns:mc="http://schemas.openxmlformats.org/markup-compatibility/2006" xmlns:p14="http://schemas.microsoft.com/office/powerpoint/2010/main">
    <mc:Choice Requires="p14">
      <p:transition spd="slow" p14:dur="2000" advTm="13299"/>
    </mc:Choice>
    <mc:Fallback xmlns="">
      <p:transition spd="slow" advTm="132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51E49-0D5B-BC99-92A2-52E8C0614ED2}"/>
              </a:ext>
            </a:extLst>
          </p:cNvPr>
          <p:cNvSpPr>
            <a:spLocks noGrp="1"/>
          </p:cNvSpPr>
          <p:nvPr>
            <p:ph type="title"/>
          </p:nvPr>
        </p:nvSpPr>
        <p:spPr>
          <a:xfrm>
            <a:off x="793662" y="386930"/>
            <a:ext cx="10066122" cy="1298448"/>
          </a:xfrm>
        </p:spPr>
        <p:txBody>
          <a:bodyPr anchor="b">
            <a:normAutofit/>
          </a:bodyPr>
          <a:lstStyle/>
          <a:p>
            <a:r>
              <a:rPr lang="en-US" sz="4800"/>
              <a:t>The Future According to </a:t>
            </a:r>
            <a:r>
              <a:rPr lang="en-US" sz="4800" i="1"/>
              <a:t>Deus Ex</a:t>
            </a:r>
            <a:endParaRPr lang="en-US" sz="4800"/>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0E5C0F-13AC-FA0D-B3D9-1CF1E0ABC517}"/>
              </a:ext>
            </a:extLst>
          </p:cNvPr>
          <p:cNvSpPr>
            <a:spLocks noGrp="1"/>
          </p:cNvSpPr>
          <p:nvPr>
            <p:ph idx="1"/>
          </p:nvPr>
        </p:nvSpPr>
        <p:spPr>
          <a:xfrm>
            <a:off x="793661" y="2599509"/>
            <a:ext cx="4530898" cy="3639450"/>
          </a:xfrm>
        </p:spPr>
        <p:txBody>
          <a:bodyPr anchor="ctr">
            <a:normAutofit/>
          </a:bodyPr>
          <a:lstStyle/>
          <a:p>
            <a:pPr marL="0" indent="0">
              <a:buNone/>
            </a:pPr>
            <a:r>
              <a:rPr lang="en-US" sz="2000"/>
              <a:t>Released in 2000, </a:t>
            </a:r>
            <a:r>
              <a:rPr lang="en-US" sz="2000" i="1"/>
              <a:t>Deus Ex</a:t>
            </a:r>
            <a:r>
              <a:rPr lang="en-US" sz="2000"/>
              <a:t> made predictions that now feel eerily accurate. The game envisioned a world of mass surveillance, where intelligence agencies track every movement. It portrayed corporate overreach, where private companies wield power rivaling governments. It explored global pandemics, with the Gray Death serving as a chilling parallel to real-world health crises. </a:t>
            </a:r>
          </a:p>
        </p:txBody>
      </p:sp>
      <p:pic>
        <p:nvPicPr>
          <p:cNvPr id="2050" name="Picture 2" descr="Deus Ex (2000) : r/gaming">
            <a:extLst>
              <a:ext uri="{FF2B5EF4-FFF2-40B4-BE49-F238E27FC236}">
                <a16:creationId xmlns:a16="http://schemas.microsoft.com/office/drawing/2014/main" id="{4A4D1AEC-7A1F-649A-A9FB-FD54D06AC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8" r="4011" b="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651521"/>
      </p:ext>
    </p:extLst>
  </p:cSld>
  <p:clrMapOvr>
    <a:masterClrMapping/>
  </p:clrMapOvr>
  <mc:AlternateContent xmlns:mc="http://schemas.openxmlformats.org/markup-compatibility/2006" xmlns:p14="http://schemas.microsoft.com/office/powerpoint/2010/main">
    <mc:Choice Requires="p14">
      <p:transition spd="slow" p14:dur="2000" advTm="10973"/>
    </mc:Choice>
    <mc:Fallback xmlns="">
      <p:transition spd="slow" advTm="109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725FCD-00DD-B317-0AEA-79A3DA808FB6}"/>
              </a:ext>
            </a:extLst>
          </p:cNvPr>
          <p:cNvSpPr>
            <a:spLocks noGrp="1"/>
          </p:cNvSpPr>
          <p:nvPr>
            <p:ph type="title"/>
          </p:nvPr>
        </p:nvSpPr>
        <p:spPr>
          <a:xfrm>
            <a:off x="517889" y="4883544"/>
            <a:ext cx="3876086" cy="1556907"/>
          </a:xfrm>
        </p:spPr>
        <p:txBody>
          <a:bodyPr anchor="ctr">
            <a:normAutofit/>
          </a:bodyPr>
          <a:lstStyle/>
          <a:p>
            <a:r>
              <a:rPr lang="en-US" sz="3200"/>
              <a:t>The Three Endings: Choosing Humanity’s Fate</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F9C647-809E-ADA6-F4CD-A59A3E1F2911}"/>
              </a:ext>
            </a:extLst>
          </p:cNvPr>
          <p:cNvPicPr>
            <a:picLocks noChangeAspect="1"/>
          </p:cNvPicPr>
          <p:nvPr/>
        </p:nvPicPr>
        <p:blipFill>
          <a:blip r:embed="rId3"/>
          <a:stretch>
            <a:fillRect/>
          </a:stretch>
        </p:blipFill>
        <p:spPr>
          <a:xfrm>
            <a:off x="1646361" y="364142"/>
            <a:ext cx="8995332"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A3FDED-8FD7-FD00-738A-808511D73594}"/>
              </a:ext>
            </a:extLst>
          </p:cNvPr>
          <p:cNvSpPr>
            <a:spLocks noGrp="1"/>
          </p:cNvSpPr>
          <p:nvPr>
            <p:ph idx="1"/>
          </p:nvPr>
        </p:nvSpPr>
        <p:spPr>
          <a:xfrm>
            <a:off x="5162719" y="4883544"/>
            <a:ext cx="6586915" cy="1556907"/>
          </a:xfrm>
        </p:spPr>
        <p:txBody>
          <a:bodyPr anchor="ctr">
            <a:normAutofit/>
          </a:bodyPr>
          <a:lstStyle/>
          <a:p>
            <a:pPr marL="0" indent="0">
              <a:buNone/>
            </a:pPr>
            <a:r>
              <a:rPr lang="en-US" sz="1000" dirty="0"/>
              <a:t>In the final moments of </a:t>
            </a:r>
            <a:r>
              <a:rPr lang="en-US" sz="1000" i="1" dirty="0"/>
              <a:t>Deus Ex</a:t>
            </a:r>
            <a:r>
              <a:rPr lang="en-US" sz="1000" dirty="0"/>
              <a:t>, JC Denton must make a decision that will determine the future of society:</a:t>
            </a:r>
          </a:p>
          <a:p>
            <a:pPr>
              <a:buFont typeface="Arial" panose="020B0604020202020204" pitchFamily="34" charset="0"/>
              <a:buChar char="•"/>
            </a:pPr>
            <a:r>
              <a:rPr lang="en-US" sz="1000" dirty="0"/>
              <a:t>Merge with Helios AI – A vision of absolute control, where a benevolent AI governs the world with total efficiency.</a:t>
            </a:r>
          </a:p>
          <a:p>
            <a:pPr>
              <a:buFont typeface="Arial" panose="020B0604020202020204" pitchFamily="34" charset="0"/>
              <a:buChar char="•"/>
            </a:pPr>
            <a:r>
              <a:rPr lang="en-US" sz="1000" dirty="0"/>
              <a:t>Join the Illuminati – Maintain the status quo, allowing a secretive elite to guide humanity from behind the scenes.</a:t>
            </a:r>
          </a:p>
          <a:p>
            <a:pPr>
              <a:buFont typeface="Arial" panose="020B0604020202020204" pitchFamily="34" charset="0"/>
              <a:buChar char="•"/>
            </a:pPr>
            <a:r>
              <a:rPr lang="en-US" sz="1000" dirty="0"/>
              <a:t>Destroy Majestic 12 – Side with Tracer Tong, throwing the world into a new dark age.</a:t>
            </a:r>
          </a:p>
          <a:p>
            <a:pPr marL="0" indent="0">
              <a:buNone/>
            </a:pPr>
            <a:r>
              <a:rPr lang="en-US" sz="1000" dirty="0"/>
              <a:t>Each ending reflects a real-world political ideology: authoritarianism, oligarchy, or anarchism. The game refuses to tell the player which choice is "right"—instead, it forces them to define their own vision for the future.</a:t>
            </a:r>
          </a:p>
        </p:txBody>
      </p:sp>
    </p:spTree>
    <p:extLst>
      <p:ext uri="{BB962C8B-B14F-4D97-AF65-F5344CB8AC3E}">
        <p14:creationId xmlns:p14="http://schemas.microsoft.com/office/powerpoint/2010/main" val="1271867685"/>
      </p:ext>
    </p:extLst>
  </p:cSld>
  <p:clrMapOvr>
    <a:masterClrMapping/>
  </p:clrMapOvr>
  <mc:AlternateContent xmlns:mc="http://schemas.openxmlformats.org/markup-compatibility/2006" xmlns:p14="http://schemas.microsoft.com/office/powerpoint/2010/main">
    <mc:Choice Requires="p14">
      <p:transition spd="slow" p14:dur="2000" advTm="18352"/>
    </mc:Choice>
    <mc:Fallback xmlns="">
      <p:transition spd="slow" advTm="183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0B943-C9F7-1AAA-A4D0-4CBF97E53D4F}"/>
              </a:ext>
            </a:extLst>
          </p:cNvPr>
          <p:cNvSpPr>
            <a:spLocks noGrp="1"/>
          </p:cNvSpPr>
          <p:nvPr>
            <p:ph type="title"/>
          </p:nvPr>
        </p:nvSpPr>
        <p:spPr>
          <a:xfrm>
            <a:off x="645064" y="525982"/>
            <a:ext cx="4282983" cy="1200361"/>
          </a:xfrm>
        </p:spPr>
        <p:txBody>
          <a:bodyPr anchor="b">
            <a:normAutofit/>
          </a:bodyPr>
          <a:lstStyle/>
          <a:p>
            <a:r>
              <a:rPr lang="en-US" sz="3600"/>
              <a:t>The Helios Merge</a:t>
            </a:r>
          </a:p>
        </p:txBody>
      </p:sp>
      <p:sp>
        <p:nvSpPr>
          <p:cNvPr id="3081" name="Rectangle 308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A99C8F-1D73-8B07-5E54-51FBCC2B0645}"/>
              </a:ext>
            </a:extLst>
          </p:cNvPr>
          <p:cNvSpPr>
            <a:spLocks noGrp="1"/>
          </p:cNvSpPr>
          <p:nvPr>
            <p:ph idx="1"/>
          </p:nvPr>
        </p:nvSpPr>
        <p:spPr>
          <a:xfrm>
            <a:off x="645066" y="2031101"/>
            <a:ext cx="4282984" cy="3511943"/>
          </a:xfrm>
        </p:spPr>
        <p:txBody>
          <a:bodyPr anchor="ctr">
            <a:normAutofit/>
          </a:bodyPr>
          <a:lstStyle/>
          <a:p>
            <a:pPr marL="0" indent="0">
              <a:buNone/>
            </a:pPr>
            <a:r>
              <a:rPr lang="en-US" sz="1700"/>
              <a:t>The most striking of </a:t>
            </a:r>
            <a:r>
              <a:rPr lang="en-US" sz="1700" i="1"/>
              <a:t>Deus Ex</a:t>
            </a:r>
            <a:r>
              <a:rPr lang="en-US" sz="1700"/>
              <a:t>’s endings is the Helios merge, where JC bonds with the AI and assumes control over the world’s networks. What makes this ending so chilling is not just its implications, it’s the way Helios speaks. In the final moments, JC’s voice fades into Helios’ as their thoughts become one. “We will be watching,” the AI assures us. This ending presents a future where governance is no longer human, where a single intelligence dictates the course of civilization. Whether this is salvation or tyranny is left for the player to decide.</a:t>
            </a:r>
          </a:p>
        </p:txBody>
      </p:sp>
      <p:sp>
        <p:nvSpPr>
          <p:cNvPr id="3083" name="Rectangle 308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elios | Deus Ex Wiki | Fandom">
            <a:extLst>
              <a:ext uri="{FF2B5EF4-FFF2-40B4-BE49-F238E27FC236}">
                <a16:creationId xmlns:a16="http://schemas.microsoft.com/office/drawing/2014/main" id="{932D7A35-5F6C-1C12-56C4-195D05F5E1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9676" y="650494"/>
            <a:ext cx="5324142"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49306"/>
      </p:ext>
    </p:extLst>
  </p:cSld>
  <p:clrMapOvr>
    <a:masterClrMapping/>
  </p:clrMapOvr>
  <mc:AlternateContent xmlns:mc="http://schemas.openxmlformats.org/markup-compatibility/2006" xmlns:p14="http://schemas.microsoft.com/office/powerpoint/2010/main">
    <mc:Choice Requires="p14">
      <p:transition spd="slow" p14:dur="2000" advTm="14795"/>
    </mc:Choice>
    <mc:Fallback xmlns="">
      <p:transition spd="slow" advTm="147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7C4AD-27E3-D8F4-0144-9F84829112BC}"/>
              </a:ext>
            </a:extLst>
          </p:cNvPr>
          <p:cNvSpPr>
            <a:spLocks noGrp="1"/>
          </p:cNvSpPr>
          <p:nvPr>
            <p:ph type="title"/>
          </p:nvPr>
        </p:nvSpPr>
        <p:spPr>
          <a:xfrm>
            <a:off x="793662" y="386930"/>
            <a:ext cx="10066122" cy="1298448"/>
          </a:xfrm>
        </p:spPr>
        <p:txBody>
          <a:bodyPr anchor="b">
            <a:normAutofit/>
          </a:bodyPr>
          <a:lstStyle/>
          <a:p>
            <a:r>
              <a:rPr lang="en-US" sz="4800"/>
              <a:t>Why </a:t>
            </a:r>
            <a:r>
              <a:rPr lang="en-US" sz="4800" i="1"/>
              <a:t>Deus Ex</a:t>
            </a:r>
            <a:r>
              <a:rPr lang="en-US" sz="4800"/>
              <a:t> Still Matters Today</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0FEB34-DC95-FE48-FEFD-F24124D0C742}"/>
              </a:ext>
            </a:extLst>
          </p:cNvPr>
          <p:cNvSpPr>
            <a:spLocks noGrp="1"/>
          </p:cNvSpPr>
          <p:nvPr>
            <p:ph idx="1"/>
          </p:nvPr>
        </p:nvSpPr>
        <p:spPr>
          <a:xfrm>
            <a:off x="793661" y="2599509"/>
            <a:ext cx="4530898" cy="3639450"/>
          </a:xfrm>
        </p:spPr>
        <p:txBody>
          <a:bodyPr anchor="ctr">
            <a:normAutofit/>
          </a:bodyPr>
          <a:lstStyle/>
          <a:p>
            <a:pPr marL="0" indent="0">
              <a:buNone/>
            </a:pPr>
            <a:r>
              <a:rPr lang="en-US" sz="1900"/>
              <a:t>Decades after its release, </a:t>
            </a:r>
            <a:r>
              <a:rPr lang="en-US" sz="1900" i="1"/>
              <a:t>Deus Ex</a:t>
            </a:r>
            <a:r>
              <a:rPr lang="en-US" sz="1900"/>
              <a:t> remains one of the most thought-provoking games ever made. Few games challenge the player’s worldview as deeply, few ask questions like: Who truly holds power in society? Is freedom worth the cost of chaos? How much control should we surrender for security? In an era where real-world events mirror the game’s predictions, </a:t>
            </a:r>
            <a:r>
              <a:rPr lang="en-US" sz="1900" i="1"/>
              <a:t>Deus Ex</a:t>
            </a:r>
            <a:r>
              <a:rPr lang="en-US" sz="1900"/>
              <a:t> serves as both a warning and a reminder. It is not just a game—it is an exploration of the systems that shape our lives.</a:t>
            </a:r>
          </a:p>
        </p:txBody>
      </p:sp>
      <p:pic>
        <p:nvPicPr>
          <p:cNvPr id="5" name="Picture 4">
            <a:extLst>
              <a:ext uri="{FF2B5EF4-FFF2-40B4-BE49-F238E27FC236}">
                <a16:creationId xmlns:a16="http://schemas.microsoft.com/office/drawing/2014/main" id="{0188F03E-CB6F-3704-1E19-CB0A9728367F}"/>
              </a:ext>
            </a:extLst>
          </p:cNvPr>
          <p:cNvPicPr>
            <a:picLocks noChangeAspect="1"/>
          </p:cNvPicPr>
          <p:nvPr/>
        </p:nvPicPr>
        <p:blipFill>
          <a:blip r:embed="rId3"/>
          <a:stretch>
            <a:fillRect/>
          </a:stretch>
        </p:blipFill>
        <p:spPr>
          <a:xfrm>
            <a:off x="5911532" y="3227630"/>
            <a:ext cx="5150277" cy="222749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657349"/>
      </p:ext>
    </p:extLst>
  </p:cSld>
  <p:clrMapOvr>
    <a:masterClrMapping/>
  </p:clrMapOvr>
  <mc:AlternateContent xmlns:mc="http://schemas.openxmlformats.org/markup-compatibility/2006" xmlns:p14="http://schemas.microsoft.com/office/powerpoint/2010/main">
    <mc:Choice Requires="p14">
      <p:transition spd="slow" p14:dur="2000" advTm="12959"/>
    </mc:Choice>
    <mc:Fallback xmlns="">
      <p:transition spd="slow" advTm="1295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F2CDA-612F-2CD2-A3C5-FAB4EE86C8F8}"/>
              </a:ext>
            </a:extLst>
          </p:cNvPr>
          <p:cNvSpPr>
            <a:spLocks noGrp="1"/>
          </p:cNvSpPr>
          <p:nvPr>
            <p:ph type="title"/>
          </p:nvPr>
        </p:nvSpPr>
        <p:spPr>
          <a:xfrm>
            <a:off x="793662" y="386930"/>
            <a:ext cx="10066122" cy="1298448"/>
          </a:xfrm>
        </p:spPr>
        <p:txBody>
          <a:bodyPr anchor="b">
            <a:normAutofit/>
          </a:bodyPr>
          <a:lstStyle/>
          <a:p>
            <a:r>
              <a:rPr lang="en-US" sz="4800"/>
              <a:t>When Risks Pay Off</a:t>
            </a:r>
          </a:p>
        </p:txBody>
      </p:sp>
      <p:sp>
        <p:nvSpPr>
          <p:cNvPr id="5129" name="Rectangle 51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F6999C-B383-EF25-0B88-F55EF2125957}"/>
              </a:ext>
            </a:extLst>
          </p:cNvPr>
          <p:cNvSpPr>
            <a:spLocks noGrp="1"/>
          </p:cNvSpPr>
          <p:nvPr>
            <p:ph idx="1"/>
          </p:nvPr>
        </p:nvSpPr>
        <p:spPr>
          <a:xfrm>
            <a:off x="793661" y="2599509"/>
            <a:ext cx="4530898" cy="3639450"/>
          </a:xfrm>
        </p:spPr>
        <p:txBody>
          <a:bodyPr anchor="ctr">
            <a:normAutofit/>
          </a:bodyPr>
          <a:lstStyle/>
          <a:p>
            <a:pPr marL="0" indent="0">
              <a:buNone/>
            </a:pPr>
            <a:r>
              <a:rPr lang="en-US" sz="2000" i="1"/>
              <a:t>Deus Ex</a:t>
            </a:r>
            <a:r>
              <a:rPr lang="en-US" sz="2000"/>
              <a:t> was bold, not just in its gameplay but in its narrative ambition. It tackled government overreach, corporate control, mass surveillance, and pandemics years before these topics became mainstream concerns. Unlike many games of its time, </a:t>
            </a:r>
            <a:r>
              <a:rPr lang="en-US" sz="2000" i="1"/>
              <a:t>Deus Ex</a:t>
            </a:r>
            <a:r>
              <a:rPr lang="en-US" sz="2000"/>
              <a:t> didn’t shy away from philosophical debates on power, freedom, and control, presenting a world where every faction has an agenda, and no one can be fully trusted.</a:t>
            </a:r>
          </a:p>
        </p:txBody>
      </p:sp>
      <p:pic>
        <p:nvPicPr>
          <p:cNvPr id="5122" name="Picture 2" descr="Deus Ex | PC | 2000 | 4K🔴 | Longplay (1/2) - YouTube">
            <a:extLst>
              <a:ext uri="{FF2B5EF4-FFF2-40B4-BE49-F238E27FC236}">
                <a16:creationId xmlns:a16="http://schemas.microsoft.com/office/drawing/2014/main" id="{B7B5C62A-9A2C-5D07-637A-AC3E0675B8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2892862"/>
            <a:ext cx="5150277" cy="2897030"/>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673176"/>
      </p:ext>
    </p:extLst>
  </p:cSld>
  <p:clrMapOvr>
    <a:masterClrMapping/>
  </p:clrMapOvr>
  <mc:AlternateContent xmlns:mc="http://schemas.openxmlformats.org/markup-compatibility/2006" xmlns:p14="http://schemas.microsoft.com/office/powerpoint/2010/main">
    <mc:Choice Requires="p14">
      <p:transition spd="slow" p14:dur="2000" advTm="11435"/>
    </mc:Choice>
    <mc:Fallback xmlns="">
      <p:transition spd="slow" advTm="1143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199F0-F080-638D-2AC5-E0E056F23F0D}"/>
              </a:ext>
            </a:extLst>
          </p:cNvPr>
          <p:cNvSpPr>
            <a:spLocks noGrp="1"/>
          </p:cNvSpPr>
          <p:nvPr>
            <p:ph type="title"/>
          </p:nvPr>
        </p:nvSpPr>
        <p:spPr>
          <a:xfrm>
            <a:off x="589560" y="856180"/>
            <a:ext cx="4560584" cy="1128068"/>
          </a:xfrm>
        </p:spPr>
        <p:txBody>
          <a:bodyPr anchor="ctr">
            <a:normAutofit/>
          </a:bodyPr>
          <a:lstStyle/>
          <a:p>
            <a:r>
              <a:rPr lang="en-US" sz="3700"/>
              <a:t>When Risks Don’t Pay Off</a:t>
            </a:r>
          </a:p>
        </p:txBody>
      </p:sp>
      <p:grpSp>
        <p:nvGrpSpPr>
          <p:cNvPr id="4105" name="Group 41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06" name="Rectangle 41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43DBB7-F21F-E668-9523-A0FAD0335DE4}"/>
              </a:ext>
            </a:extLst>
          </p:cNvPr>
          <p:cNvSpPr>
            <a:spLocks noGrp="1"/>
          </p:cNvSpPr>
          <p:nvPr>
            <p:ph idx="1"/>
          </p:nvPr>
        </p:nvSpPr>
        <p:spPr>
          <a:xfrm>
            <a:off x="590719" y="2330505"/>
            <a:ext cx="4559425" cy="3979585"/>
          </a:xfrm>
        </p:spPr>
        <p:txBody>
          <a:bodyPr anchor="ctr">
            <a:normAutofit/>
          </a:bodyPr>
          <a:lstStyle/>
          <a:p>
            <a:pPr marL="0" indent="0">
              <a:buNone/>
            </a:pPr>
            <a:r>
              <a:rPr lang="en-US" sz="2000"/>
              <a:t>Take </a:t>
            </a:r>
            <a:r>
              <a:rPr lang="en-US" sz="2000" i="1"/>
              <a:t>Spec Ops: The Line</a:t>
            </a:r>
            <a:r>
              <a:rPr lang="en-US" sz="2000"/>
              <a:t> (2012), a game that similarly tried to subvert expectations with its narrative. Inspired by </a:t>
            </a:r>
            <a:r>
              <a:rPr lang="en-US" sz="2000" i="1"/>
              <a:t>Apocalypse Now</a:t>
            </a:r>
            <a:r>
              <a:rPr lang="en-US" sz="2000"/>
              <a:t>, it forced players into disturbing moral choices, making them question the glorification of war in shooters. While critically acclaimed, it struggled commercially, as mainstream audiences were not prepared for such a dark, introspective take on the genre.</a:t>
            </a:r>
          </a:p>
        </p:txBody>
      </p:sp>
      <p:sp>
        <p:nvSpPr>
          <p:cNvPr id="4111" name="Rectangle 41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nalysis | Spec Ops: The Line. Spec Ops: The Line(Spec Ops: The Line… | by  Morgan Archer | Medium">
            <a:extLst>
              <a:ext uri="{FF2B5EF4-FFF2-40B4-BE49-F238E27FC236}">
                <a16:creationId xmlns:a16="http://schemas.microsoft.com/office/drawing/2014/main" id="{2DA35878-294B-D9BC-0589-38E8FF834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58" r="9116"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17851"/>
      </p:ext>
    </p:extLst>
  </p:cSld>
  <p:clrMapOvr>
    <a:masterClrMapping/>
  </p:clrMapOvr>
  <mc:AlternateContent xmlns:mc="http://schemas.openxmlformats.org/markup-compatibility/2006" xmlns:p14="http://schemas.microsoft.com/office/powerpoint/2010/main">
    <mc:Choice Requires="p14">
      <p:transition spd="slow" p14:dur="2000" advTm="18882"/>
    </mc:Choice>
    <mc:Fallback xmlns="">
      <p:transition spd="slow" advTm="188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6EEB3-8149-0EFD-39B6-44963E7C045C}"/>
              </a:ext>
            </a:extLst>
          </p:cNvPr>
          <p:cNvSpPr>
            <a:spLocks noGrp="1"/>
          </p:cNvSpPr>
          <p:nvPr>
            <p:ph type="title"/>
          </p:nvPr>
        </p:nvSpPr>
        <p:spPr>
          <a:xfrm>
            <a:off x="793662" y="386930"/>
            <a:ext cx="10066122" cy="1298448"/>
          </a:xfrm>
        </p:spPr>
        <p:txBody>
          <a:bodyPr anchor="b">
            <a:normAutofit/>
          </a:bodyPr>
          <a:lstStyle/>
          <a:p>
            <a:r>
              <a:rPr lang="en-US" sz="4800"/>
              <a:t>A World of Conspiracies</a:t>
            </a:r>
          </a:p>
        </p:txBody>
      </p:sp>
      <p:sp>
        <p:nvSpPr>
          <p:cNvPr id="34" name="Rectangle 3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3C9332-F24E-3E6E-495F-321D8FEA6F6E}"/>
              </a:ext>
            </a:extLst>
          </p:cNvPr>
          <p:cNvSpPr>
            <a:spLocks noGrp="1"/>
          </p:cNvSpPr>
          <p:nvPr>
            <p:ph idx="1"/>
          </p:nvPr>
        </p:nvSpPr>
        <p:spPr>
          <a:xfrm>
            <a:off x="793661" y="2599509"/>
            <a:ext cx="4530898" cy="3639450"/>
          </a:xfrm>
        </p:spPr>
        <p:txBody>
          <a:bodyPr anchor="ctr">
            <a:normAutofit/>
          </a:bodyPr>
          <a:lstStyle/>
          <a:p>
            <a:pPr marL="0" indent="0">
              <a:buNone/>
            </a:pPr>
            <a:r>
              <a:rPr lang="en-US" sz="2000"/>
              <a:t>Blending first-person shooting, stealth, and dialogue-driven interactions, it offers a cyberpunk world where every choice matters and every secret has a cost. At the center of it all is JC Denton, a nano-augmented agent caught in a battle for the future of humanity.</a:t>
            </a:r>
          </a:p>
        </p:txBody>
      </p:sp>
      <p:pic>
        <p:nvPicPr>
          <p:cNvPr id="9" name="Picture 8">
            <a:extLst>
              <a:ext uri="{FF2B5EF4-FFF2-40B4-BE49-F238E27FC236}">
                <a16:creationId xmlns:a16="http://schemas.microsoft.com/office/drawing/2014/main" id="{0A00FF4F-3D77-CDBA-62A8-1BF1B33BD81D}"/>
              </a:ext>
            </a:extLst>
          </p:cNvPr>
          <p:cNvPicPr>
            <a:picLocks noChangeAspect="1"/>
          </p:cNvPicPr>
          <p:nvPr/>
        </p:nvPicPr>
        <p:blipFill>
          <a:blip r:embed="rId3"/>
          <a:srcRect l="7072" r="15624" b="1"/>
          <a:stretch/>
        </p:blipFill>
        <p:spPr>
          <a:xfrm>
            <a:off x="5911532" y="2484255"/>
            <a:ext cx="5150277" cy="3714244"/>
          </a:xfrm>
          <a:prstGeom prst="rect">
            <a:avLst/>
          </a:prstGeom>
        </p:spPr>
      </p:pic>
      <p:sp>
        <p:nvSpPr>
          <p:cNvPr id="38" name="Rectangle 3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562063"/>
      </p:ext>
    </p:extLst>
  </p:cSld>
  <p:clrMapOvr>
    <a:masterClrMapping/>
  </p:clrMapOvr>
  <mc:AlternateContent xmlns:mc="http://schemas.openxmlformats.org/markup-compatibility/2006" xmlns:p14="http://schemas.microsoft.com/office/powerpoint/2010/main">
    <mc:Choice Requires="p14">
      <p:transition spd="slow" p14:dur="2000" advTm="18859"/>
    </mc:Choice>
    <mc:Fallback xmlns="">
      <p:transition spd="slow" advTm="188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0AE57-5A3A-1296-9003-B6F71B1B91C7}"/>
              </a:ext>
            </a:extLst>
          </p:cNvPr>
          <p:cNvSpPr>
            <a:spLocks noGrp="1"/>
          </p:cNvSpPr>
          <p:nvPr>
            <p:ph type="title"/>
          </p:nvPr>
        </p:nvSpPr>
        <p:spPr>
          <a:xfrm>
            <a:off x="793662" y="386930"/>
            <a:ext cx="10066122" cy="1298448"/>
          </a:xfrm>
        </p:spPr>
        <p:txBody>
          <a:bodyPr anchor="b">
            <a:normAutofit/>
          </a:bodyPr>
          <a:lstStyle/>
          <a:p>
            <a:r>
              <a:rPr lang="en-US" sz="4800"/>
              <a:t>Conclusion</a:t>
            </a: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5BD17A-F2AE-0DCD-16B4-93A8BA2F4A9C}"/>
              </a:ext>
            </a:extLst>
          </p:cNvPr>
          <p:cNvSpPr>
            <a:spLocks noGrp="1"/>
          </p:cNvSpPr>
          <p:nvPr>
            <p:ph idx="1"/>
          </p:nvPr>
        </p:nvSpPr>
        <p:spPr>
          <a:xfrm>
            <a:off x="793661" y="2599509"/>
            <a:ext cx="4530898" cy="3639450"/>
          </a:xfrm>
        </p:spPr>
        <p:txBody>
          <a:bodyPr anchor="ctr">
            <a:normAutofit/>
          </a:bodyPr>
          <a:lstStyle/>
          <a:p>
            <a:pPr marL="0" indent="0">
              <a:buNone/>
            </a:pPr>
            <a:r>
              <a:rPr lang="en-US" sz="1600" i="1"/>
              <a:t>Deus Ex</a:t>
            </a:r>
            <a:r>
              <a:rPr lang="en-US" sz="1600"/>
              <a:t> is more than just a groundbreaking game, it’s a bold statement on power, control, and the fragility of free will. Its cyberpunk world is not just a vision of the future, but a mirror reflecting the choices we make today. </a:t>
            </a:r>
          </a:p>
          <a:p>
            <a:pPr marL="0" indent="0">
              <a:buNone/>
            </a:pPr>
            <a:r>
              <a:rPr lang="en-US" sz="1600"/>
              <a:t>Through deep player agency, a politically charged, layered narrative, and foresight into real-world issues, </a:t>
            </a:r>
            <a:r>
              <a:rPr lang="en-US" sz="1600" i="1"/>
              <a:t>Deus Ex</a:t>
            </a:r>
            <a:r>
              <a:rPr lang="en-US" sz="1600"/>
              <a:t> set a new standard for storytelling in games. It challenged players to think critically, not just about the game, but about the world around them. More than two decades later, its questions remain as relevant as ever. Who should hold power? Can technology ever truly liberate us? And in the end, do we really have a choice?</a:t>
            </a:r>
          </a:p>
        </p:txBody>
      </p:sp>
      <p:pic>
        <p:nvPicPr>
          <p:cNvPr id="7170" name="Picture 2" descr="Deus Ex wallpaper from way back in the early 2000's : r/Deusex">
            <a:extLst>
              <a:ext uri="{FF2B5EF4-FFF2-40B4-BE49-F238E27FC236}">
                <a16:creationId xmlns:a16="http://schemas.microsoft.com/office/drawing/2014/main" id="{CD4B692C-3667-A7D5-C39C-32B84D4634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0508" y="2484255"/>
            <a:ext cx="4952325" cy="3714244"/>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525244"/>
      </p:ext>
    </p:extLst>
  </p:cSld>
  <p:clrMapOvr>
    <a:masterClrMapping/>
  </p:clrMapOvr>
  <mc:AlternateContent xmlns:mc="http://schemas.openxmlformats.org/markup-compatibility/2006" xmlns:p14="http://schemas.microsoft.com/office/powerpoint/2010/main">
    <mc:Choice Requires="p14">
      <p:transition spd="slow" p14:dur="2000" advTm="11485"/>
    </mc:Choice>
    <mc:Fallback xmlns="">
      <p:transition spd="slow" advTm="1148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2C0DE-6846-47C8-C286-5E4667FF3399}"/>
              </a:ext>
            </a:extLst>
          </p:cNvPr>
          <p:cNvSpPr>
            <a:spLocks noGrp="1"/>
          </p:cNvSpPr>
          <p:nvPr>
            <p:ph type="title"/>
          </p:nvPr>
        </p:nvSpPr>
        <p:spPr>
          <a:xfrm>
            <a:off x="517889" y="4883544"/>
            <a:ext cx="3876086" cy="1556907"/>
          </a:xfrm>
        </p:spPr>
        <p:txBody>
          <a:bodyPr anchor="ctr">
            <a:normAutofit/>
          </a:bodyPr>
          <a:lstStyle/>
          <a:p>
            <a:r>
              <a:rPr lang="en-US" sz="3200"/>
              <a:t>Final Thoughts</a:t>
            </a:r>
          </a:p>
        </p:txBody>
      </p:sp>
      <p:sp>
        <p:nvSpPr>
          <p:cNvPr id="6153" name="Rectangle 615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igh Quality Deus Ex Wallpaper from Conspiravision: Deus Ex Remixed Album :  r/Deusex">
            <a:extLst>
              <a:ext uri="{FF2B5EF4-FFF2-40B4-BE49-F238E27FC236}">
                <a16:creationId xmlns:a16="http://schemas.microsoft.com/office/drawing/2014/main" id="{2792B3FB-BFD1-748B-1C88-5EF928D4D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126" b="4160"/>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F9BEEB-49FC-1A45-5194-088904BFBFB0}"/>
              </a:ext>
            </a:extLst>
          </p:cNvPr>
          <p:cNvSpPr>
            <a:spLocks noGrp="1"/>
          </p:cNvSpPr>
          <p:nvPr>
            <p:ph idx="1"/>
          </p:nvPr>
        </p:nvSpPr>
        <p:spPr>
          <a:xfrm>
            <a:off x="5162719" y="4883544"/>
            <a:ext cx="6586915" cy="1556907"/>
          </a:xfrm>
        </p:spPr>
        <p:txBody>
          <a:bodyPr anchor="ctr">
            <a:normAutofit/>
          </a:bodyPr>
          <a:lstStyle/>
          <a:p>
            <a:pPr marL="0" indent="0">
              <a:buNone/>
            </a:pPr>
            <a:r>
              <a:rPr lang="en-US" sz="1800">
                <a:effectLst/>
                <a:ea typeface="Calibri" panose="020F0502020204030204" pitchFamily="34" charset="0"/>
              </a:rPr>
              <a:t>Deus Ex challenged players to think critically, not just about the game, but about the world around them. More than two decades later, its questions remain just as urgent: Who should hold power? Can technology ever truly liberate us? And in the end, do we really have a choice?</a:t>
            </a:r>
            <a:endParaRPr lang="en-US" sz="1800">
              <a:effectLst/>
              <a:ea typeface="Arial" panose="020B0604020202020204" pitchFamily="34" charset="0"/>
            </a:endParaRPr>
          </a:p>
          <a:p>
            <a:endParaRPr lang="en-US" sz="1800"/>
          </a:p>
        </p:txBody>
      </p:sp>
    </p:spTree>
    <p:extLst>
      <p:ext uri="{BB962C8B-B14F-4D97-AF65-F5344CB8AC3E}">
        <p14:creationId xmlns:p14="http://schemas.microsoft.com/office/powerpoint/2010/main" val="2188780940"/>
      </p:ext>
    </p:extLst>
  </p:cSld>
  <p:clrMapOvr>
    <a:masterClrMapping/>
  </p:clrMapOvr>
  <mc:AlternateContent xmlns:mc="http://schemas.openxmlformats.org/markup-compatibility/2006" xmlns:p14="http://schemas.microsoft.com/office/powerpoint/2010/main">
    <mc:Choice Requires="p14">
      <p:transition spd="slow" p14:dur="2000" advTm="14357"/>
    </mc:Choice>
    <mc:Fallback xmlns="">
      <p:transition spd="slow" advTm="143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D9EE5-473A-2586-5A04-1213D7A64FEE}"/>
              </a:ext>
            </a:extLst>
          </p:cNvPr>
          <p:cNvSpPr>
            <a:spLocks noGrp="1"/>
          </p:cNvSpPr>
          <p:nvPr>
            <p:ph type="title"/>
          </p:nvPr>
        </p:nvSpPr>
        <p:spPr>
          <a:xfrm>
            <a:off x="793662" y="386930"/>
            <a:ext cx="10066122" cy="1298448"/>
          </a:xfrm>
        </p:spPr>
        <p:txBody>
          <a:bodyPr anchor="b">
            <a:normAutofit/>
          </a:bodyPr>
          <a:lstStyle/>
          <a:p>
            <a:r>
              <a:rPr lang="en-US" sz="4800"/>
              <a:t>The Catalyst for Change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8C2F99-BA33-A849-B800-52D871C19E72}"/>
              </a:ext>
            </a:extLst>
          </p:cNvPr>
          <p:cNvSpPr>
            <a:spLocks noGrp="1"/>
          </p:cNvSpPr>
          <p:nvPr>
            <p:ph idx="1"/>
          </p:nvPr>
        </p:nvSpPr>
        <p:spPr>
          <a:xfrm>
            <a:off x="793661" y="2599509"/>
            <a:ext cx="4530898" cy="3639450"/>
          </a:xfrm>
        </p:spPr>
        <p:txBody>
          <a:bodyPr anchor="ctr">
            <a:normAutofit/>
          </a:bodyPr>
          <a:lstStyle/>
          <a:p>
            <a:r>
              <a:rPr lang="en-US" sz="2000"/>
              <a:t>The game begins with JC hunting down the NSF, a resistance group stealing shipments of the cure for the Gray Death. But as he digs deeper, he realizes that his employers, UNATCO, are not what they seem. The NSF are not just terrorists, but people fighting for survival. JC’s own brother, Paul Denton, is working against UNATCO, believing that the organization serves a hidden agenda. </a:t>
            </a:r>
          </a:p>
        </p:txBody>
      </p:sp>
      <p:pic>
        <p:nvPicPr>
          <p:cNvPr id="5" name="Picture 4">
            <a:extLst>
              <a:ext uri="{FF2B5EF4-FFF2-40B4-BE49-F238E27FC236}">
                <a16:creationId xmlns:a16="http://schemas.microsoft.com/office/drawing/2014/main" id="{3A1248E6-8A71-15AD-210E-1763DCBF91C6}"/>
              </a:ext>
            </a:extLst>
          </p:cNvPr>
          <p:cNvPicPr>
            <a:picLocks noChangeAspect="1"/>
          </p:cNvPicPr>
          <p:nvPr/>
        </p:nvPicPr>
        <p:blipFill>
          <a:blip r:embed="rId3"/>
          <a:srcRect t="5109" r="2" b="2"/>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5074"/>
      </p:ext>
    </p:extLst>
  </p:cSld>
  <p:clrMapOvr>
    <a:masterClrMapping/>
  </p:clrMapOvr>
  <mc:AlternateContent xmlns:mc="http://schemas.openxmlformats.org/markup-compatibility/2006" xmlns:p14="http://schemas.microsoft.com/office/powerpoint/2010/main">
    <mc:Choice Requires="p14">
      <p:transition spd="slow" p14:dur="2000" advTm="15855"/>
    </mc:Choice>
    <mc:Fallback xmlns="">
      <p:transition spd="slow" advTm="158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04BDE-FE4F-CBE9-1637-A1BE4705BAA7}"/>
              </a:ext>
            </a:extLst>
          </p:cNvPr>
          <p:cNvSpPr>
            <a:spLocks noGrp="1"/>
          </p:cNvSpPr>
          <p:nvPr>
            <p:ph type="title"/>
          </p:nvPr>
        </p:nvSpPr>
        <p:spPr>
          <a:xfrm>
            <a:off x="589560" y="856180"/>
            <a:ext cx="4560584" cy="1128068"/>
          </a:xfrm>
        </p:spPr>
        <p:txBody>
          <a:bodyPr anchor="ctr">
            <a:normAutofit/>
          </a:bodyPr>
          <a:lstStyle/>
          <a:p>
            <a:r>
              <a:rPr lang="en-US" sz="3700"/>
              <a:t>The Player’s Role as JC Denton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FA0575-FAA7-E097-59C8-47BCE42DEA2C}"/>
              </a:ext>
            </a:extLst>
          </p:cNvPr>
          <p:cNvSpPr>
            <a:spLocks noGrp="1"/>
          </p:cNvSpPr>
          <p:nvPr>
            <p:ph idx="1"/>
          </p:nvPr>
        </p:nvSpPr>
        <p:spPr>
          <a:xfrm>
            <a:off x="590719" y="2330505"/>
            <a:ext cx="4559425" cy="3979585"/>
          </a:xfrm>
        </p:spPr>
        <p:txBody>
          <a:bodyPr anchor="ctr">
            <a:normAutofit/>
          </a:bodyPr>
          <a:lstStyle/>
          <a:p>
            <a:r>
              <a:rPr lang="en-US" sz="2000"/>
              <a:t>JC Denton is more than just a protagonist—he is a blank slate for the player to define. His nano-augmentations give him the ability to approach challenges in multiple ways, but his most important trait is his </a:t>
            </a:r>
            <a:r>
              <a:rPr lang="en-US" sz="2000" b="1"/>
              <a:t>freedom of thought</a:t>
            </a:r>
            <a:r>
              <a:rPr lang="en-US" sz="2000"/>
              <a:t>. </a:t>
            </a: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054C0C-18A9-2CCB-021D-AC1C7A2B8184}"/>
              </a:ext>
            </a:extLst>
          </p:cNvPr>
          <p:cNvPicPr>
            <a:picLocks noChangeAspect="1"/>
          </p:cNvPicPr>
          <p:nvPr/>
        </p:nvPicPr>
        <p:blipFill>
          <a:blip r:embed="rId3"/>
          <a:srcRect l="12937" r="9954" b="2"/>
          <a:stretch/>
        </p:blipFill>
        <p:spPr>
          <a:xfrm>
            <a:off x="5977788" y="799352"/>
            <a:ext cx="5425410" cy="5259296"/>
          </a:xfrm>
          <a:prstGeom prst="rect">
            <a:avLst/>
          </a:prstGeom>
        </p:spPr>
      </p:pic>
    </p:spTree>
    <p:extLst>
      <p:ext uri="{BB962C8B-B14F-4D97-AF65-F5344CB8AC3E}">
        <p14:creationId xmlns:p14="http://schemas.microsoft.com/office/powerpoint/2010/main" val="3894127824"/>
      </p:ext>
    </p:extLst>
  </p:cSld>
  <p:clrMapOvr>
    <a:masterClrMapping/>
  </p:clrMapOvr>
  <mc:AlternateContent xmlns:mc="http://schemas.openxmlformats.org/markup-compatibility/2006" xmlns:p14="http://schemas.microsoft.com/office/powerpoint/2010/main">
    <mc:Choice Requires="p14">
      <p:transition spd="slow" p14:dur="2000" advTm="14396"/>
    </mc:Choice>
    <mc:Fallback xmlns="">
      <p:transition spd="slow" advTm="143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30EA6-0E93-49FE-82D5-66DBE31F98D5}"/>
              </a:ext>
            </a:extLst>
          </p:cNvPr>
          <p:cNvSpPr>
            <a:spLocks noGrp="1"/>
          </p:cNvSpPr>
          <p:nvPr>
            <p:ph type="title"/>
          </p:nvPr>
        </p:nvSpPr>
        <p:spPr>
          <a:xfrm>
            <a:off x="517889" y="4883544"/>
            <a:ext cx="3876086" cy="1556907"/>
          </a:xfrm>
        </p:spPr>
        <p:txBody>
          <a:bodyPr anchor="ctr">
            <a:normAutofit/>
          </a:bodyPr>
          <a:lstStyle/>
          <a:p>
            <a:r>
              <a:rPr lang="en-US" sz="3200"/>
              <a:t>The Reality of Meaningful Choice</a:t>
            </a:r>
          </a:p>
        </p:txBody>
      </p:sp>
      <p:sp>
        <p:nvSpPr>
          <p:cNvPr id="21" name="Rectangle 2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EAC02F-7772-995D-7473-CCCED779E9E0}"/>
              </a:ext>
            </a:extLst>
          </p:cNvPr>
          <p:cNvPicPr>
            <a:picLocks noChangeAspect="1"/>
          </p:cNvPicPr>
          <p:nvPr/>
        </p:nvPicPr>
        <p:blipFill>
          <a:blip r:embed="rId3"/>
          <a:srcRect t="17567"/>
          <a:stretch/>
        </p:blipFill>
        <p:spPr>
          <a:xfrm>
            <a:off x="959205" y="364142"/>
            <a:ext cx="10369645" cy="3867993"/>
          </a:xfrm>
          <a:prstGeom prst="rect">
            <a:avLst/>
          </a:prstGeom>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96CB45-EA81-5A05-5F18-A3D7E242C382}"/>
              </a:ext>
            </a:extLst>
          </p:cNvPr>
          <p:cNvSpPr>
            <a:spLocks noGrp="1"/>
          </p:cNvSpPr>
          <p:nvPr>
            <p:ph idx="1"/>
          </p:nvPr>
        </p:nvSpPr>
        <p:spPr>
          <a:xfrm>
            <a:off x="5162719" y="4883544"/>
            <a:ext cx="6586915" cy="1556907"/>
          </a:xfrm>
        </p:spPr>
        <p:txBody>
          <a:bodyPr anchor="ctr">
            <a:normAutofit/>
          </a:bodyPr>
          <a:lstStyle/>
          <a:p>
            <a:pPr marL="0" indent="0">
              <a:buNone/>
            </a:pPr>
            <a:r>
              <a:rPr lang="en-US" sz="1800" dirty="0"/>
              <a:t>Unlike many modern games that claim to offer choice but funnel the player into the same outcomes, </a:t>
            </a:r>
            <a:r>
              <a:rPr lang="en-US" sz="1800" i="1" dirty="0"/>
              <a:t>Deus Ex</a:t>
            </a:r>
            <a:r>
              <a:rPr lang="en-US" sz="1800" dirty="0"/>
              <a:t> truly changes based on player actions. If JC spares an enemy, they might appear later to help or betray him. If he chooses to kill, that decision might close off opportunities in the future.</a:t>
            </a:r>
          </a:p>
        </p:txBody>
      </p:sp>
    </p:spTree>
    <p:extLst>
      <p:ext uri="{BB962C8B-B14F-4D97-AF65-F5344CB8AC3E}">
        <p14:creationId xmlns:p14="http://schemas.microsoft.com/office/powerpoint/2010/main" val="1078706062"/>
      </p:ext>
    </p:extLst>
  </p:cSld>
  <p:clrMapOvr>
    <a:masterClrMapping/>
  </p:clrMapOvr>
  <mc:AlternateContent xmlns:mc="http://schemas.openxmlformats.org/markup-compatibility/2006" xmlns:p14="http://schemas.microsoft.com/office/powerpoint/2010/main">
    <mc:Choice Requires="p14">
      <p:transition spd="slow" p14:dur="2000" advTm="13108"/>
    </mc:Choice>
    <mc:Fallback xmlns="">
      <p:transition spd="slow" advTm="131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E2ABD-F0A1-B069-321E-6A56C954C758}"/>
              </a:ext>
            </a:extLst>
          </p:cNvPr>
          <p:cNvSpPr>
            <a:spLocks noGrp="1"/>
          </p:cNvSpPr>
          <p:nvPr>
            <p:ph type="title"/>
          </p:nvPr>
        </p:nvSpPr>
        <p:spPr>
          <a:xfrm>
            <a:off x="589560" y="856180"/>
            <a:ext cx="4560584" cy="1128068"/>
          </a:xfrm>
        </p:spPr>
        <p:txBody>
          <a:bodyPr anchor="ctr">
            <a:normAutofit/>
          </a:bodyPr>
          <a:lstStyle/>
          <a:p>
            <a:r>
              <a:rPr lang="en-US" sz="3700"/>
              <a:t>The Mechanics of Freedom</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7DA2BD-151D-9A88-4148-72E4D8DE7F0E}"/>
              </a:ext>
            </a:extLst>
          </p:cNvPr>
          <p:cNvSpPr>
            <a:spLocks noGrp="1"/>
          </p:cNvSpPr>
          <p:nvPr>
            <p:ph idx="1"/>
          </p:nvPr>
        </p:nvSpPr>
        <p:spPr>
          <a:xfrm>
            <a:off x="590719" y="2330505"/>
            <a:ext cx="4559425" cy="3979585"/>
          </a:xfrm>
        </p:spPr>
        <p:txBody>
          <a:bodyPr anchor="ctr">
            <a:normAutofit/>
          </a:bodyPr>
          <a:lstStyle/>
          <a:p>
            <a:r>
              <a:rPr lang="en-US" sz="2000"/>
              <a:t>Every mission in </a:t>
            </a:r>
            <a:r>
              <a:rPr lang="en-US" sz="2000" i="1"/>
              <a:t>Deus Ex</a:t>
            </a:r>
            <a:r>
              <a:rPr lang="en-US" sz="2000"/>
              <a:t> offers multiple ways to succeed. Players can go in guns blazing, sneak past enemies, hack security systems, or use persuasion to talk their way through conflicts. If a door is locked, it can be picked, hacked, blown open, or bypassed entirely by finding another entrance.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EDAF5D-5716-3DAC-1A50-3999714889F4}"/>
              </a:ext>
            </a:extLst>
          </p:cNvPr>
          <p:cNvPicPr>
            <a:picLocks noChangeAspect="1"/>
          </p:cNvPicPr>
          <p:nvPr/>
        </p:nvPicPr>
        <p:blipFill>
          <a:blip r:embed="rId3"/>
          <a:srcRect l="25246" r="10796" b="1"/>
          <a:stretch/>
        </p:blipFill>
        <p:spPr>
          <a:xfrm>
            <a:off x="5977788" y="799352"/>
            <a:ext cx="5425410" cy="5259296"/>
          </a:xfrm>
          <a:prstGeom prst="rect">
            <a:avLst/>
          </a:prstGeom>
        </p:spPr>
      </p:pic>
    </p:spTree>
    <p:extLst>
      <p:ext uri="{BB962C8B-B14F-4D97-AF65-F5344CB8AC3E}">
        <p14:creationId xmlns:p14="http://schemas.microsoft.com/office/powerpoint/2010/main" val="695266732"/>
      </p:ext>
    </p:extLst>
  </p:cSld>
  <p:clrMapOvr>
    <a:masterClrMapping/>
  </p:clrMapOvr>
  <mc:AlternateContent xmlns:mc="http://schemas.openxmlformats.org/markup-compatibility/2006" xmlns:p14="http://schemas.microsoft.com/office/powerpoint/2010/main">
    <mc:Choice Requires="p14">
      <p:transition spd="slow" p14:dur="2000" advTm="14601"/>
    </mc:Choice>
    <mc:Fallback xmlns="">
      <p:transition spd="slow" advTm="146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F1B4F-F495-7A93-CA94-2B8921F9C05C}"/>
              </a:ext>
            </a:extLst>
          </p:cNvPr>
          <p:cNvSpPr>
            <a:spLocks noGrp="1"/>
          </p:cNvSpPr>
          <p:nvPr>
            <p:ph type="title"/>
          </p:nvPr>
        </p:nvSpPr>
        <p:spPr>
          <a:xfrm>
            <a:off x="517889" y="4883544"/>
            <a:ext cx="3876086" cy="1556907"/>
          </a:xfrm>
        </p:spPr>
        <p:txBody>
          <a:bodyPr anchor="ctr">
            <a:normAutofit/>
          </a:bodyPr>
          <a:lstStyle/>
          <a:p>
            <a:r>
              <a:rPr lang="en-US" sz="3200"/>
              <a:t>A World That Tells Its Own Story</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2EEB3B-0CCE-0525-DD2E-B73ABC6C0A00}"/>
              </a:ext>
            </a:extLst>
          </p:cNvPr>
          <p:cNvPicPr>
            <a:picLocks noChangeAspect="1"/>
          </p:cNvPicPr>
          <p:nvPr/>
        </p:nvPicPr>
        <p:blipFill>
          <a:blip r:embed="rId3"/>
          <a:srcRect t="16379" b="17011"/>
          <a:stretch/>
        </p:blipFill>
        <p:spPr>
          <a:xfrm>
            <a:off x="959205" y="364142"/>
            <a:ext cx="10369645"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3CD9BC-D277-0913-8FF7-87BCE247B84A}"/>
              </a:ext>
            </a:extLst>
          </p:cNvPr>
          <p:cNvSpPr>
            <a:spLocks noGrp="1"/>
          </p:cNvSpPr>
          <p:nvPr>
            <p:ph idx="1"/>
          </p:nvPr>
        </p:nvSpPr>
        <p:spPr>
          <a:xfrm>
            <a:off x="5162719" y="4883544"/>
            <a:ext cx="6586915" cy="1556907"/>
          </a:xfrm>
        </p:spPr>
        <p:txBody>
          <a:bodyPr anchor="ctr">
            <a:normAutofit/>
          </a:bodyPr>
          <a:lstStyle/>
          <a:p>
            <a:r>
              <a:rPr lang="en-US" sz="1800" dirty="0"/>
              <a:t>The world of </a:t>
            </a:r>
            <a:r>
              <a:rPr lang="en-US" sz="1800" i="1" dirty="0"/>
              <a:t>Deus Ex</a:t>
            </a:r>
            <a:r>
              <a:rPr lang="en-US" sz="1800" dirty="0"/>
              <a:t> is filled with amazing environmental storytelling. Newspapers discuss political tensions. Emails between employees reveal hidden agendas. Random conversations between NPCs hint at events unfolding across the world. </a:t>
            </a:r>
          </a:p>
        </p:txBody>
      </p:sp>
    </p:spTree>
    <p:extLst>
      <p:ext uri="{BB962C8B-B14F-4D97-AF65-F5344CB8AC3E}">
        <p14:creationId xmlns:p14="http://schemas.microsoft.com/office/powerpoint/2010/main" val="3694795898"/>
      </p:ext>
    </p:extLst>
  </p:cSld>
  <p:clrMapOvr>
    <a:masterClrMapping/>
  </p:clrMapOvr>
  <mc:AlternateContent xmlns:mc="http://schemas.openxmlformats.org/markup-compatibility/2006" xmlns:p14="http://schemas.microsoft.com/office/powerpoint/2010/main">
    <mc:Choice Requires="p14">
      <p:transition spd="slow" p14:dur="2000" advTm="14886"/>
    </mc:Choice>
    <mc:Fallback xmlns="">
      <p:transition spd="slow" advTm="148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D011F-DCE3-ECCC-75BF-7DDD32871103}"/>
              </a:ext>
            </a:extLst>
          </p:cNvPr>
          <p:cNvSpPr>
            <a:spLocks noGrp="1"/>
          </p:cNvSpPr>
          <p:nvPr>
            <p:ph type="title"/>
          </p:nvPr>
        </p:nvSpPr>
        <p:spPr>
          <a:xfrm>
            <a:off x="645064" y="525982"/>
            <a:ext cx="4282983" cy="1200361"/>
          </a:xfrm>
        </p:spPr>
        <p:txBody>
          <a:bodyPr anchor="b">
            <a:normAutofit/>
          </a:bodyPr>
          <a:lstStyle/>
          <a:p>
            <a:r>
              <a:rPr lang="en-US" sz="3600"/>
              <a:t>The Most Haunting Line</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386FFD-6B97-9B96-8DCD-CB9679F81863}"/>
              </a:ext>
            </a:extLst>
          </p:cNvPr>
          <p:cNvSpPr>
            <a:spLocks noGrp="1"/>
          </p:cNvSpPr>
          <p:nvPr>
            <p:ph idx="1"/>
          </p:nvPr>
        </p:nvSpPr>
        <p:spPr>
          <a:xfrm>
            <a:off x="645066" y="2031101"/>
            <a:ext cx="4282984" cy="3511943"/>
          </a:xfrm>
        </p:spPr>
        <p:txBody>
          <a:bodyPr anchor="ctr">
            <a:normAutofit/>
          </a:bodyPr>
          <a:lstStyle/>
          <a:p>
            <a:pPr marL="0" indent="0">
              <a:buNone/>
            </a:pPr>
            <a:r>
              <a:rPr lang="en-US" sz="1800" i="1" dirty="0"/>
              <a:t>"The Individual desires judgment. Without that desire, the cohesion of groups is impossible, and so is civilization."</a:t>
            </a:r>
            <a:br>
              <a:rPr lang="en-US" sz="1800" dirty="0"/>
            </a:br>
            <a:r>
              <a:rPr lang="en-US" sz="1800" dirty="0"/>
              <a:t>This line captures the game's central question: Do people truly want freedom, or do they need structure, leadership, and control to keep society together? </a:t>
            </a:r>
            <a:r>
              <a:rPr lang="en-US" sz="1800" i="1" dirty="0"/>
              <a:t>Deus Ex</a:t>
            </a:r>
            <a:r>
              <a:rPr lang="en-US" sz="1800" dirty="0"/>
              <a:t> constantly forces the player to examine what it really means to be free.</a:t>
            </a:r>
          </a:p>
          <a:p>
            <a:endParaRPr lang="en-US" sz="1800" dirty="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6B81C3-44DD-DE48-4567-857D77C26645}"/>
              </a:ext>
            </a:extLst>
          </p:cNvPr>
          <p:cNvPicPr>
            <a:picLocks noChangeAspect="1"/>
          </p:cNvPicPr>
          <p:nvPr/>
        </p:nvPicPr>
        <p:blipFill>
          <a:blip r:embed="rId3"/>
          <a:stretch>
            <a:fillRect/>
          </a:stretch>
        </p:blipFill>
        <p:spPr>
          <a:xfrm>
            <a:off x="5987738" y="1553810"/>
            <a:ext cx="5628018" cy="3517510"/>
          </a:xfrm>
          <a:prstGeom prst="rect">
            <a:avLst/>
          </a:prstGeom>
        </p:spPr>
      </p:pic>
    </p:spTree>
    <p:extLst>
      <p:ext uri="{BB962C8B-B14F-4D97-AF65-F5344CB8AC3E}">
        <p14:creationId xmlns:p14="http://schemas.microsoft.com/office/powerpoint/2010/main" val="2272890283"/>
      </p:ext>
    </p:extLst>
  </p:cSld>
  <p:clrMapOvr>
    <a:masterClrMapping/>
  </p:clrMapOvr>
  <mc:AlternateContent xmlns:mc="http://schemas.openxmlformats.org/markup-compatibility/2006" xmlns:p14="http://schemas.microsoft.com/office/powerpoint/2010/main">
    <mc:Choice Requires="p14">
      <p:transition spd="slow" p14:dur="2000" advTm="19463"/>
    </mc:Choice>
    <mc:Fallback xmlns="">
      <p:transition spd="slow" advTm="194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C5B19-3F39-0847-0317-30394E6E0153}"/>
              </a:ext>
            </a:extLst>
          </p:cNvPr>
          <p:cNvSpPr>
            <a:spLocks noGrp="1"/>
          </p:cNvSpPr>
          <p:nvPr>
            <p:ph type="title"/>
          </p:nvPr>
        </p:nvSpPr>
        <p:spPr>
          <a:xfrm>
            <a:off x="793662" y="386930"/>
            <a:ext cx="10066122" cy="1298448"/>
          </a:xfrm>
        </p:spPr>
        <p:txBody>
          <a:bodyPr anchor="b">
            <a:normAutofit/>
          </a:bodyPr>
          <a:lstStyle/>
          <a:p>
            <a:r>
              <a:rPr lang="en-US" sz="4800"/>
              <a:t>The Defining Moment</a:t>
            </a: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8CDD84-1D0B-D6BC-5456-12285E0C1EDE}"/>
              </a:ext>
            </a:extLst>
          </p:cNvPr>
          <p:cNvSpPr>
            <a:spLocks noGrp="1"/>
          </p:cNvSpPr>
          <p:nvPr>
            <p:ph idx="1"/>
          </p:nvPr>
        </p:nvSpPr>
        <p:spPr>
          <a:xfrm>
            <a:off x="793661" y="2599509"/>
            <a:ext cx="4530898" cy="3639450"/>
          </a:xfrm>
        </p:spPr>
        <p:txBody>
          <a:bodyPr anchor="ctr">
            <a:normAutofit/>
          </a:bodyPr>
          <a:lstStyle/>
          <a:p>
            <a:pPr marL="0" indent="0">
              <a:buNone/>
            </a:pPr>
            <a:r>
              <a:rPr lang="en-US" sz="2000"/>
              <a:t>One of the most powerful moments in </a:t>
            </a:r>
            <a:r>
              <a:rPr lang="en-US" sz="2000" i="1"/>
              <a:t>Deus Ex</a:t>
            </a:r>
            <a:r>
              <a:rPr lang="en-US" sz="2000"/>
              <a:t> occurs when JC finds himself cornered in his brother Paul’s apartment. The game never tells you that you can save Paul. Most players assume running is the only option. But those who choose to stand and fight discover that Paul can survive. It’s a rare moment in gaming, one where defying the script, taking a risk, and thinking outside the box can change the course of the story entirely.</a:t>
            </a:r>
          </a:p>
        </p:txBody>
      </p:sp>
      <p:pic>
        <p:nvPicPr>
          <p:cNvPr id="5" name="Picture 4">
            <a:extLst>
              <a:ext uri="{FF2B5EF4-FFF2-40B4-BE49-F238E27FC236}">
                <a16:creationId xmlns:a16="http://schemas.microsoft.com/office/drawing/2014/main" id="{8857CC3C-8C34-C3DD-88A6-6EE102FF03FB}"/>
              </a:ext>
            </a:extLst>
          </p:cNvPr>
          <p:cNvPicPr>
            <a:picLocks noChangeAspect="1"/>
          </p:cNvPicPr>
          <p:nvPr/>
        </p:nvPicPr>
        <p:blipFill>
          <a:blip r:embed="rId3"/>
          <a:stretch>
            <a:fillRect/>
          </a:stretch>
        </p:blipFill>
        <p:spPr>
          <a:xfrm>
            <a:off x="5911532" y="2963678"/>
            <a:ext cx="5150277" cy="2755398"/>
          </a:xfrm>
          <a:prstGeom prst="rect">
            <a:avLst/>
          </a:prstGeom>
        </p:spPr>
      </p:pic>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072052"/>
      </p:ext>
    </p:extLst>
  </p:cSld>
  <p:clrMapOvr>
    <a:masterClrMapping/>
  </p:clrMapOvr>
  <mc:AlternateContent xmlns:mc="http://schemas.openxmlformats.org/markup-compatibility/2006" xmlns:p14="http://schemas.microsoft.com/office/powerpoint/2010/main">
    <mc:Choice Requires="p14">
      <p:transition spd="slow" p14:dur="2000" advTm="11752"/>
    </mc:Choice>
    <mc:Fallback xmlns="">
      <p:transition spd="slow" advTm="1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2837</Words>
  <Application>Microsoft Office PowerPoint</Application>
  <PresentationFormat>Widescreen</PresentationFormat>
  <Paragraphs>96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Narrative Analysis – Deus Ex</vt:lpstr>
      <vt:lpstr>A World of Conspiracies</vt:lpstr>
      <vt:lpstr>The Catalyst for Change</vt:lpstr>
      <vt:lpstr>The Player’s Role as JC Denton</vt:lpstr>
      <vt:lpstr>The Reality of Meaningful Choice</vt:lpstr>
      <vt:lpstr>The Mechanics of Freedom</vt:lpstr>
      <vt:lpstr>A World That Tells Its Own Story</vt:lpstr>
      <vt:lpstr>The Most Haunting Line</vt:lpstr>
      <vt:lpstr>The Defining Moment</vt:lpstr>
      <vt:lpstr>The Weakest Element</vt:lpstr>
      <vt:lpstr>The Strongest Element: A Narrative of Paranoia and Control</vt:lpstr>
      <vt:lpstr>The Gunther Hermann Confrontation: The Illusion of Choice</vt:lpstr>
      <vt:lpstr>The Legacy of Deus Ex</vt:lpstr>
      <vt:lpstr>The Future According to Deus Ex</vt:lpstr>
      <vt:lpstr>The Three Endings: Choosing Humanity’s Fate</vt:lpstr>
      <vt:lpstr>The Helios Merge</vt:lpstr>
      <vt:lpstr>Why Deus Ex Still Matters Today</vt:lpstr>
      <vt:lpstr>When Risks Pay Off</vt:lpstr>
      <vt:lpstr>When Risks Don’t Pay Off</vt:lpstr>
      <vt:lpstr>Conclusion</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Andres Valbuena</dc:creator>
  <cp:lastModifiedBy>Andres Valbuena</cp:lastModifiedBy>
  <cp:revision>4</cp:revision>
  <dcterms:created xsi:type="dcterms:W3CDTF">2025-03-05T04:07:06Z</dcterms:created>
  <dcterms:modified xsi:type="dcterms:W3CDTF">2025-10-28T10:28:26Z</dcterms:modified>
</cp:coreProperties>
</file>